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95" r:id="rId3"/>
    <p:sldId id="262" r:id="rId4"/>
    <p:sldId id="296" r:id="rId5"/>
    <p:sldId id="298" r:id="rId6"/>
    <p:sldId id="297" r:id="rId7"/>
    <p:sldId id="273" r:id="rId8"/>
    <p:sldId id="263" r:id="rId9"/>
    <p:sldId id="299" r:id="rId10"/>
    <p:sldId id="300" r:id="rId11"/>
    <p:sldId id="301" r:id="rId12"/>
    <p:sldId id="302" r:id="rId13"/>
    <p:sldId id="303" r:id="rId14"/>
    <p:sldId id="272" r:id="rId15"/>
    <p:sldId id="304" r:id="rId16"/>
    <p:sldId id="264" r:id="rId17"/>
    <p:sldId id="309" r:id="rId18"/>
    <p:sldId id="306" r:id="rId19"/>
    <p:sldId id="305" r:id="rId20"/>
    <p:sldId id="307" r:id="rId21"/>
    <p:sldId id="308" r:id="rId22"/>
    <p:sldId id="310" r:id="rId23"/>
    <p:sldId id="277" r:id="rId24"/>
    <p:sldId id="265" r:id="rId25"/>
    <p:sldId id="312" r:id="rId26"/>
    <p:sldId id="311" r:id="rId27"/>
    <p:sldId id="313" r:id="rId28"/>
    <p:sldId id="314" r:id="rId29"/>
    <p:sldId id="315" r:id="rId30"/>
    <p:sldId id="278" r:id="rId31"/>
    <p:sldId id="266" r:id="rId32"/>
    <p:sldId id="316" r:id="rId33"/>
    <p:sldId id="317" r:id="rId34"/>
    <p:sldId id="319" r:id="rId35"/>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E6F"/>
    <a:srgbClr val="F9F9D1"/>
    <a:srgbClr val="62CB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3416" autoAdjust="0"/>
  </p:normalViewPr>
  <p:slideViewPr>
    <p:cSldViewPr snapToGrid="0">
      <p:cViewPr varScale="1">
        <p:scale>
          <a:sx n="61" d="100"/>
          <a:sy n="61" d="100"/>
        </p:scale>
        <p:origin x="-102" y="-150"/>
      </p:cViewPr>
      <p:guideLst>
        <p:guide orient="horz" pos="2160"/>
        <p:guide pos="3840"/>
      </p:guideLst>
    </p:cSldViewPr>
  </p:slideViewPr>
  <p:outlineViewPr>
    <p:cViewPr>
      <p:scale>
        <a:sx n="33" d="100"/>
        <a:sy n="33" d="100"/>
      </p:scale>
      <p:origin x="0" y="140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1" d="100"/>
          <a:sy n="71" d="100"/>
        </p:scale>
        <p:origin x="-726" y="-90"/>
      </p:cViewPr>
      <p:guideLst>
        <p:guide orient="horz" pos="2141"/>
        <p:guide pos="312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15CFE894-7707-42AA-B174-3F48BE9A03ED}" type="datetimeFigureOut">
              <a:rPr lang="en-GB" smtClean="0"/>
              <a:pPr/>
              <a:t>08/10/2019</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0F45FACB-FA91-4547-B557-D0833128BEC3}" type="slidenum">
              <a:rPr lang="en-GB" smtClean="0"/>
              <a:pPr/>
              <a:t>‹#›</a:t>
            </a:fld>
            <a:endParaRPr lang="en-GB"/>
          </a:p>
        </p:txBody>
      </p:sp>
    </p:spTree>
    <p:extLst>
      <p:ext uri="{BB962C8B-B14F-4D97-AF65-F5344CB8AC3E}">
        <p14:creationId xmlns:p14="http://schemas.microsoft.com/office/powerpoint/2010/main" xmlns="" val="2686324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EF521803-19F3-45CF-B959-2DC24D28B73A}" type="datetimeFigureOut">
              <a:rPr lang="en-GB" smtClean="0"/>
              <a:pPr/>
              <a:t>08/10/2019</a:t>
            </a:fld>
            <a:endParaRPr lang="en-GB"/>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C91E9D91-7F0B-4662-82DD-EBA7695BCE64}" type="slidenum">
              <a:rPr lang="en-GB" smtClean="0"/>
              <a:pPr/>
              <a:t>‹#›</a:t>
            </a:fld>
            <a:endParaRPr lang="en-GB"/>
          </a:p>
        </p:txBody>
      </p:sp>
    </p:spTree>
    <p:extLst>
      <p:ext uri="{BB962C8B-B14F-4D97-AF65-F5344CB8AC3E}">
        <p14:creationId xmlns:p14="http://schemas.microsoft.com/office/powerpoint/2010/main" xmlns="" val="362877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91E9D91-7F0B-4662-82DD-EBA7695BCE64}"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15mins in – for about 6 </a:t>
            </a:r>
            <a:r>
              <a:rPr lang="en-GB" dirty="0" err="1" smtClean="0"/>
              <a:t>mins</a:t>
            </a:r>
            <a:r>
              <a:rPr lang="en-GB" dirty="0" smtClean="0"/>
              <a:t>.</a:t>
            </a:r>
            <a:endParaRPr lang="en-GB" dirty="0"/>
          </a:p>
        </p:txBody>
      </p:sp>
      <p:sp>
        <p:nvSpPr>
          <p:cNvPr id="4" name="Slide Number Placeholder 3"/>
          <p:cNvSpPr>
            <a:spLocks noGrp="1"/>
          </p:cNvSpPr>
          <p:nvPr>
            <p:ph type="sldNum" sz="quarter" idx="10"/>
          </p:nvPr>
        </p:nvSpPr>
        <p:spPr/>
        <p:txBody>
          <a:bodyPr/>
          <a:lstStyle/>
          <a:p>
            <a:fld id="{C91E9D91-7F0B-4662-82DD-EBA7695BCE64}" type="slidenum">
              <a:rPr lang="en-GB" smtClean="0"/>
              <a:pPr/>
              <a:t>6</a:t>
            </a:fld>
            <a:endParaRPr lang="en-GB"/>
          </a:p>
        </p:txBody>
      </p:sp>
    </p:spTree>
    <p:extLst>
      <p:ext uri="{BB962C8B-B14F-4D97-AF65-F5344CB8AC3E}">
        <p14:creationId xmlns:p14="http://schemas.microsoft.com/office/powerpoint/2010/main" xmlns="" val="398741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Watch video from 3.38 </a:t>
            </a:r>
            <a:r>
              <a:rPr lang="en-GB" dirty="0" err="1" smtClean="0"/>
              <a:t>mins</a:t>
            </a:r>
            <a:r>
              <a:rPr lang="en-GB" dirty="0" smtClean="0"/>
              <a:t> in to 7</a:t>
            </a:r>
            <a:r>
              <a:rPr lang="en-GB" baseline="0" dirty="0" smtClean="0"/>
              <a:t> </a:t>
            </a:r>
            <a:r>
              <a:rPr lang="en-GB" baseline="0" dirty="0" err="1" smtClean="0"/>
              <a:t>mins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C91E9D91-7F0B-4662-82DD-EBA7695BCE64}" type="slidenum">
              <a:rPr lang="en-GB" smtClean="0"/>
              <a:pPr/>
              <a:t>17</a:t>
            </a:fld>
            <a:endParaRPr lang="en-GB"/>
          </a:p>
        </p:txBody>
      </p:sp>
    </p:spTree>
    <p:extLst>
      <p:ext uri="{BB962C8B-B14F-4D97-AF65-F5344CB8AC3E}">
        <p14:creationId xmlns:p14="http://schemas.microsoft.com/office/powerpoint/2010/main" xmlns="" val="77098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Watch video 2.13-9.20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C91E9D91-7F0B-4662-82DD-EBA7695BCE64}" type="slidenum">
              <a:rPr lang="en-GB" smtClean="0"/>
              <a:pPr/>
              <a:t>28</a:t>
            </a:fld>
            <a:endParaRPr lang="en-GB"/>
          </a:p>
        </p:txBody>
      </p:sp>
    </p:spTree>
    <p:extLst>
      <p:ext uri="{BB962C8B-B14F-4D97-AF65-F5344CB8AC3E}">
        <p14:creationId xmlns:p14="http://schemas.microsoft.com/office/powerpoint/2010/main" xmlns="" val="257090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2596F4-6C95-43E9-822E-F7EB46F1BA80}" type="datetime4">
              <a:rPr lang="en-GB" smtClean="0"/>
              <a:pPr/>
              <a:t>08 October 2019</a:t>
            </a:fld>
            <a:endParaRPr lang="en-GB"/>
          </a:p>
        </p:txBody>
      </p:sp>
      <p:sp>
        <p:nvSpPr>
          <p:cNvPr id="5" name="Footer Placeholder 4"/>
          <p:cNvSpPr>
            <a:spLocks noGrp="1"/>
          </p:cNvSpPr>
          <p:nvPr>
            <p:ph type="ftr" sz="quarter" idx="11"/>
          </p:nvPr>
        </p:nvSpPr>
        <p:spPr/>
        <p:txBody>
          <a:bodyPr/>
          <a:lstStyle/>
          <a:p>
            <a:r>
              <a:rPr lang="en-GB" smtClean="0"/>
              <a:t>Author: Sarah Martin </a:t>
            </a:r>
            <a:endParaRPr lang="en-GB"/>
          </a:p>
        </p:txBody>
      </p:sp>
      <p:sp>
        <p:nvSpPr>
          <p:cNvPr id="6" name="Slide Number Placeholder 5"/>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544112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7EE77F-8BB1-4CB3-8590-0DB8F1950166}" type="datetime4">
              <a:rPr lang="en-GB" smtClean="0"/>
              <a:pPr/>
              <a:t>08 October 2019</a:t>
            </a:fld>
            <a:endParaRPr lang="en-GB"/>
          </a:p>
        </p:txBody>
      </p:sp>
      <p:sp>
        <p:nvSpPr>
          <p:cNvPr id="6" name="Footer Placeholder 5"/>
          <p:cNvSpPr>
            <a:spLocks noGrp="1"/>
          </p:cNvSpPr>
          <p:nvPr>
            <p:ph type="ftr" sz="quarter" idx="11"/>
          </p:nvPr>
        </p:nvSpPr>
        <p:spPr/>
        <p:txBody>
          <a:bodyPr/>
          <a:lstStyle/>
          <a:p>
            <a:r>
              <a:rPr lang="en-GB" smtClean="0"/>
              <a:t>Author: Sarah Martin </a:t>
            </a:r>
            <a:endParaRPr lang="en-GB"/>
          </a:p>
        </p:txBody>
      </p:sp>
      <p:sp>
        <p:nvSpPr>
          <p:cNvPr id="7" name="Slide Number Placeholder 6"/>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2564709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50167E-0920-4B66-96F2-A03638896813}" type="datetime4">
              <a:rPr lang="en-GB" smtClean="0"/>
              <a:pPr/>
              <a:t>08 October 2019</a:t>
            </a:fld>
            <a:endParaRPr lang="en-GB"/>
          </a:p>
        </p:txBody>
      </p:sp>
      <p:sp>
        <p:nvSpPr>
          <p:cNvPr id="5" name="Footer Placeholder 4"/>
          <p:cNvSpPr>
            <a:spLocks noGrp="1"/>
          </p:cNvSpPr>
          <p:nvPr>
            <p:ph type="ftr" sz="quarter" idx="11"/>
          </p:nvPr>
        </p:nvSpPr>
        <p:spPr/>
        <p:txBody>
          <a:bodyPr/>
          <a:lstStyle/>
          <a:p>
            <a:r>
              <a:rPr lang="en-GB" smtClean="0"/>
              <a:t>Author: Sarah Martin </a:t>
            </a:r>
            <a:endParaRPr lang="en-GB"/>
          </a:p>
        </p:txBody>
      </p:sp>
      <p:sp>
        <p:nvSpPr>
          <p:cNvPr id="6" name="Slide Number Placeholder 5"/>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34177930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0D9493-1FAB-4680-A3C2-06BD38DFE1F6}" type="datetime4">
              <a:rPr lang="en-GB" smtClean="0"/>
              <a:pPr/>
              <a:t>08 October 2019</a:t>
            </a:fld>
            <a:endParaRPr lang="en-GB"/>
          </a:p>
        </p:txBody>
      </p:sp>
      <p:sp>
        <p:nvSpPr>
          <p:cNvPr id="5" name="Footer Placeholder 4"/>
          <p:cNvSpPr>
            <a:spLocks noGrp="1"/>
          </p:cNvSpPr>
          <p:nvPr>
            <p:ph type="ftr" sz="quarter" idx="11"/>
          </p:nvPr>
        </p:nvSpPr>
        <p:spPr/>
        <p:txBody>
          <a:bodyPr/>
          <a:lstStyle/>
          <a:p>
            <a:r>
              <a:rPr lang="en-GB" smtClean="0"/>
              <a:t>Author: Sarah Martin </a:t>
            </a:r>
            <a:endParaRPr lang="en-GB"/>
          </a:p>
        </p:txBody>
      </p:sp>
      <p:sp>
        <p:nvSpPr>
          <p:cNvPr id="6" name="Slide Number Placeholder 5"/>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1300743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dirty="0" smtClean="0"/>
              <a:t>The Ian </a:t>
            </a:r>
            <a:r>
              <a:rPr lang="en-GB" dirty="0" err="1" smtClean="0"/>
              <a:t>Coulson</a:t>
            </a:r>
            <a:r>
              <a:rPr lang="en-GB" dirty="0" smtClean="0"/>
              <a:t> Bursary for Local History / Archaeology in Kent Schools 2019</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39840"/>
            <a:ext cx="2743200" cy="381635"/>
          </a:xfrm>
        </p:spPr>
        <p:txBody>
          <a:bodyPr/>
          <a:lstStyle/>
          <a:p>
            <a:endParaRPr lang="en-GB" dirty="0" smtClean="0"/>
          </a:p>
          <a:p>
            <a:r>
              <a:rPr lang="en-GB" dirty="0" smtClean="0"/>
              <a:t>Author: Sarah Martin </a:t>
            </a:r>
          </a:p>
          <a:p>
            <a:endParaRPr lang="en-GB" dirty="0"/>
          </a:p>
        </p:txBody>
      </p:sp>
    </p:spTree>
    <p:extLst>
      <p:ext uri="{BB962C8B-B14F-4D97-AF65-F5344CB8AC3E}">
        <p14:creationId xmlns:p14="http://schemas.microsoft.com/office/powerpoint/2010/main" xmlns="" val="625221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736DCB-F44F-4EDC-A13E-1AE47AFB7A3A}" type="datetime4">
              <a:rPr lang="en-GB" smtClean="0"/>
              <a:pPr/>
              <a:t>08 October 2019</a:t>
            </a:fld>
            <a:endParaRPr lang="en-GB"/>
          </a:p>
        </p:txBody>
      </p:sp>
      <p:sp>
        <p:nvSpPr>
          <p:cNvPr id="4" name="Footer Placeholder 3"/>
          <p:cNvSpPr>
            <a:spLocks noGrp="1"/>
          </p:cNvSpPr>
          <p:nvPr>
            <p:ph type="ftr" sz="quarter" idx="11"/>
          </p:nvPr>
        </p:nvSpPr>
        <p:spPr/>
        <p:txBody>
          <a:bodyPr/>
          <a:lstStyle/>
          <a:p>
            <a:r>
              <a:rPr lang="en-GB" smtClean="0"/>
              <a:t>Author: Sarah Martin </a:t>
            </a:r>
            <a:endParaRPr lang="en-GB"/>
          </a:p>
        </p:txBody>
      </p:sp>
      <p:sp>
        <p:nvSpPr>
          <p:cNvPr id="5" name="Slide Number Placeholder 4"/>
          <p:cNvSpPr>
            <a:spLocks noGrp="1"/>
          </p:cNvSpPr>
          <p:nvPr>
            <p:ph type="sldNum" sz="quarter" idx="12"/>
          </p:nvPr>
        </p:nvSpPr>
        <p:spPr/>
        <p:txBody>
          <a:bodyPr/>
          <a:lstStyle/>
          <a:p>
            <a:fld id="{79854D3A-C09E-4CD6-BCDD-05C7E7FBE70D}"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83DB6F-DB1B-42F7-99D5-A66B81D993F3}" type="datetime4">
              <a:rPr lang="en-GB" smtClean="0"/>
              <a:pPr/>
              <a:t>08 October 2019</a:t>
            </a:fld>
            <a:endParaRPr lang="en-GB"/>
          </a:p>
        </p:txBody>
      </p:sp>
      <p:sp>
        <p:nvSpPr>
          <p:cNvPr id="5" name="Footer Placeholder 4"/>
          <p:cNvSpPr>
            <a:spLocks noGrp="1"/>
          </p:cNvSpPr>
          <p:nvPr>
            <p:ph type="ftr" sz="quarter" idx="11"/>
          </p:nvPr>
        </p:nvSpPr>
        <p:spPr/>
        <p:txBody>
          <a:bodyPr/>
          <a:lstStyle/>
          <a:p>
            <a:r>
              <a:rPr lang="en-GB" smtClean="0"/>
              <a:t>Author: Sarah Martin </a:t>
            </a:r>
            <a:endParaRPr lang="en-GB"/>
          </a:p>
        </p:txBody>
      </p:sp>
      <p:sp>
        <p:nvSpPr>
          <p:cNvPr id="6" name="Slide Number Placeholder 5"/>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3616665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D2CA51-516D-487F-9F72-E58790D49FE8}" type="datetime4">
              <a:rPr lang="en-GB" smtClean="0"/>
              <a:pPr/>
              <a:t>08 October 2019</a:t>
            </a:fld>
            <a:endParaRPr lang="en-GB"/>
          </a:p>
        </p:txBody>
      </p:sp>
      <p:sp>
        <p:nvSpPr>
          <p:cNvPr id="6" name="Footer Placeholder 5"/>
          <p:cNvSpPr>
            <a:spLocks noGrp="1"/>
          </p:cNvSpPr>
          <p:nvPr>
            <p:ph type="ftr" sz="quarter" idx="11"/>
          </p:nvPr>
        </p:nvSpPr>
        <p:spPr/>
        <p:txBody>
          <a:bodyPr/>
          <a:lstStyle/>
          <a:p>
            <a:r>
              <a:rPr lang="en-GB" smtClean="0"/>
              <a:t>Author: Sarah Martin </a:t>
            </a:r>
            <a:endParaRPr lang="en-GB"/>
          </a:p>
        </p:txBody>
      </p:sp>
      <p:sp>
        <p:nvSpPr>
          <p:cNvPr id="7" name="Slide Number Placeholder 6"/>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260689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4D89C7-F242-4DB2-9E0E-DD99F1F45D7E}" type="datetime4">
              <a:rPr lang="en-GB" smtClean="0"/>
              <a:pPr/>
              <a:t>08 October 2019</a:t>
            </a:fld>
            <a:endParaRPr lang="en-GB"/>
          </a:p>
        </p:txBody>
      </p:sp>
      <p:sp>
        <p:nvSpPr>
          <p:cNvPr id="8" name="Footer Placeholder 7"/>
          <p:cNvSpPr>
            <a:spLocks noGrp="1"/>
          </p:cNvSpPr>
          <p:nvPr>
            <p:ph type="ftr" sz="quarter" idx="11"/>
          </p:nvPr>
        </p:nvSpPr>
        <p:spPr/>
        <p:txBody>
          <a:bodyPr/>
          <a:lstStyle/>
          <a:p>
            <a:r>
              <a:rPr lang="en-GB" smtClean="0"/>
              <a:t>Author: Sarah Martin </a:t>
            </a:r>
            <a:endParaRPr lang="en-GB"/>
          </a:p>
        </p:txBody>
      </p:sp>
      <p:sp>
        <p:nvSpPr>
          <p:cNvPr id="9" name="Slide Number Placeholder 8"/>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3849536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3C13E0-7721-4F93-9D48-ACFFABB63517}" type="datetime4">
              <a:rPr lang="en-GB" smtClean="0"/>
              <a:pPr/>
              <a:t>08 October 2019</a:t>
            </a:fld>
            <a:endParaRPr lang="en-GB"/>
          </a:p>
        </p:txBody>
      </p:sp>
      <p:sp>
        <p:nvSpPr>
          <p:cNvPr id="4" name="Footer Placeholder 3"/>
          <p:cNvSpPr>
            <a:spLocks noGrp="1"/>
          </p:cNvSpPr>
          <p:nvPr>
            <p:ph type="ftr" sz="quarter" idx="11"/>
          </p:nvPr>
        </p:nvSpPr>
        <p:spPr/>
        <p:txBody>
          <a:bodyPr/>
          <a:lstStyle/>
          <a:p>
            <a:r>
              <a:rPr lang="en-GB" smtClean="0"/>
              <a:t>Author: Sarah Martin </a:t>
            </a:r>
            <a:endParaRPr lang="en-GB"/>
          </a:p>
        </p:txBody>
      </p:sp>
      <p:sp>
        <p:nvSpPr>
          <p:cNvPr id="5" name="Slide Number Placeholder 4"/>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4112796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97A62-8CA8-40D7-968F-FC6A46A9738C}" type="datetime4">
              <a:rPr lang="en-GB" smtClean="0"/>
              <a:pPr/>
              <a:t>08 October 2019</a:t>
            </a:fld>
            <a:endParaRPr lang="en-GB"/>
          </a:p>
        </p:txBody>
      </p:sp>
      <p:sp>
        <p:nvSpPr>
          <p:cNvPr id="3" name="Footer Placeholder 2"/>
          <p:cNvSpPr>
            <a:spLocks noGrp="1"/>
          </p:cNvSpPr>
          <p:nvPr>
            <p:ph type="ftr" sz="quarter" idx="11"/>
          </p:nvPr>
        </p:nvSpPr>
        <p:spPr/>
        <p:txBody>
          <a:bodyPr/>
          <a:lstStyle/>
          <a:p>
            <a:r>
              <a:rPr lang="en-GB" smtClean="0"/>
              <a:t>Author: Sarah Martin </a:t>
            </a:r>
            <a:endParaRPr lang="en-GB"/>
          </a:p>
        </p:txBody>
      </p:sp>
      <p:sp>
        <p:nvSpPr>
          <p:cNvPr id="4" name="Slide Number Placeholder 3"/>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2190834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C21D07-7021-414E-9492-42CAEFF9A6FF}" type="datetime4">
              <a:rPr lang="en-GB" smtClean="0"/>
              <a:pPr/>
              <a:t>08 October 2019</a:t>
            </a:fld>
            <a:endParaRPr lang="en-GB"/>
          </a:p>
        </p:txBody>
      </p:sp>
      <p:sp>
        <p:nvSpPr>
          <p:cNvPr id="6" name="Footer Placeholder 5"/>
          <p:cNvSpPr>
            <a:spLocks noGrp="1"/>
          </p:cNvSpPr>
          <p:nvPr>
            <p:ph type="ftr" sz="quarter" idx="11"/>
          </p:nvPr>
        </p:nvSpPr>
        <p:spPr/>
        <p:txBody>
          <a:bodyPr/>
          <a:lstStyle/>
          <a:p>
            <a:r>
              <a:rPr lang="en-GB" smtClean="0"/>
              <a:t>Author: Sarah Martin </a:t>
            </a:r>
            <a:endParaRPr lang="en-GB"/>
          </a:p>
        </p:txBody>
      </p:sp>
      <p:sp>
        <p:nvSpPr>
          <p:cNvPr id="7" name="Slide Number Placeholder 6"/>
          <p:cNvSpPr>
            <a:spLocks noGrp="1"/>
          </p:cNvSpPr>
          <p:nvPr>
            <p:ph type="sldNum" sz="quarter" idx="12"/>
          </p:nvPr>
        </p:nvSpPr>
        <p:spPr/>
        <p:txBody>
          <a:body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1101346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6DCB-F44F-4EDC-A13E-1AE47AFB7A3A}" type="datetime4">
              <a:rPr lang="en-GB" smtClean="0"/>
              <a:pPr/>
              <a:t>08 October 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Author: Sarah Martin </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54D3A-C09E-4CD6-BCDD-05C7E7FBE70D}" type="slidenum">
              <a:rPr lang="en-GB" smtClean="0"/>
              <a:pPr/>
              <a:t>‹#›</a:t>
            </a:fld>
            <a:endParaRPr lang="en-GB"/>
          </a:p>
        </p:txBody>
      </p:sp>
    </p:spTree>
    <p:extLst>
      <p:ext uri="{BB962C8B-B14F-4D97-AF65-F5344CB8AC3E}">
        <p14:creationId xmlns:p14="http://schemas.microsoft.com/office/powerpoint/2010/main" xmlns="" val="3476866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lQgprSGpN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ZRIEWXImo_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6Z9l7y3LLe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8280" y="1393288"/>
            <a:ext cx="9144000" cy="2128681"/>
          </a:xfrm>
          <a:solidFill>
            <a:schemeClr val="bg1"/>
          </a:solidFill>
          <a:ln w="15875">
            <a:solidFill>
              <a:schemeClr val="tx1"/>
            </a:solidFill>
          </a:ln>
        </p:spPr>
        <p:txBody>
          <a:bodyPr>
            <a:normAutofit fontScale="90000"/>
          </a:bodyPr>
          <a:lstStyle/>
          <a:p>
            <a:r>
              <a:rPr lang="en-GB" sz="8000" b="1" dirty="0" smtClean="0">
                <a:latin typeface="Arial Black" pitchFamily="34" charset="0"/>
              </a:rPr>
              <a:t>Investigating the History of Kent</a:t>
            </a:r>
            <a:endParaRPr lang="en-GB" sz="8000" b="1" dirty="0">
              <a:latin typeface="Arial Black" pitchFamily="34" charset="0"/>
            </a:endParaRPr>
          </a:p>
        </p:txBody>
      </p:sp>
      <p:sp>
        <p:nvSpPr>
          <p:cNvPr id="4" name="Date Placeholder 3"/>
          <p:cNvSpPr>
            <a:spLocks noGrp="1"/>
          </p:cNvSpPr>
          <p:nvPr>
            <p:ph type="dt" sz="half" idx="10"/>
          </p:nvPr>
        </p:nvSpPr>
        <p:spPr/>
        <p:txBody>
          <a:bodyPr/>
          <a:lstStyle/>
          <a:p>
            <a:fld id="{B11AD17B-FF97-4B04-892F-843A7845B6BC}" type="datetime4">
              <a:rPr lang="en-GB" smtClean="0"/>
              <a:pPr/>
              <a:t>08 October 2019</a:t>
            </a:fld>
            <a:endParaRPr lang="en-GB" dirty="0"/>
          </a:p>
        </p:txBody>
      </p:sp>
      <p:sp>
        <p:nvSpPr>
          <p:cNvPr id="5" name="Footer Placeholder 4"/>
          <p:cNvSpPr>
            <a:spLocks noGrp="1"/>
          </p:cNvSpPr>
          <p:nvPr>
            <p:ph type="ftr" sz="quarter" idx="11"/>
          </p:nvPr>
        </p:nvSpPr>
        <p:spPr/>
        <p:txBody>
          <a:bodyPr/>
          <a:lstStyle/>
          <a:p>
            <a:r>
              <a:rPr lang="en-GB" dirty="0" smtClean="0"/>
              <a:t>Author: Sarah Martin </a:t>
            </a:r>
            <a:endParaRPr lang="en-GB" dirty="0"/>
          </a:p>
        </p:txBody>
      </p:sp>
      <p:sp>
        <p:nvSpPr>
          <p:cNvPr id="6" name="Subtitle 2"/>
          <p:cNvSpPr txBox="1">
            <a:spLocks/>
          </p:cNvSpPr>
          <p:nvPr/>
        </p:nvSpPr>
        <p:spPr>
          <a:xfrm>
            <a:off x="1462782" y="3723081"/>
            <a:ext cx="9144000" cy="1926170"/>
          </a:xfrm>
          <a:prstGeom prst="rect">
            <a:avLst/>
          </a:prstGeom>
          <a:solidFill>
            <a:schemeClr val="bg1"/>
          </a:solidFill>
          <a:ln w="158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b="1" dirty="0" smtClean="0">
                <a:latin typeface="Arial" pitchFamily="34" charset="0"/>
                <a:cs typeface="Arial" pitchFamily="34" charset="0"/>
              </a:rPr>
              <a:t>Key question:</a:t>
            </a:r>
          </a:p>
          <a:p>
            <a:r>
              <a:rPr lang="en-GB" sz="4000" b="1" dirty="0" smtClean="0">
                <a:latin typeface="Arial" pitchFamily="34" charset="0"/>
                <a:cs typeface="Arial" pitchFamily="34" charset="0"/>
              </a:rPr>
              <a:t>Which event had the greatest impact on the people of Kent?</a:t>
            </a:r>
            <a:endParaRPr lang="en-GB" sz="4000" b="1" dirty="0">
              <a:latin typeface="Arial" pitchFamily="34" charset="0"/>
              <a:cs typeface="Arial" pitchFamily="34" charset="0"/>
            </a:endParaRPr>
          </a:p>
        </p:txBody>
      </p:sp>
      <p:sp>
        <p:nvSpPr>
          <p:cNvPr id="7" name="TextBox 6"/>
          <p:cNvSpPr txBox="1"/>
          <p:nvPr/>
        </p:nvSpPr>
        <p:spPr>
          <a:xfrm>
            <a:off x="11009745" y="6581001"/>
            <a:ext cx="1182255" cy="276999"/>
          </a:xfrm>
          <a:prstGeom prst="rect">
            <a:avLst/>
          </a:prstGeom>
          <a:noFill/>
          <a:ln w="15875">
            <a:noFill/>
          </a:ln>
        </p:spPr>
        <p:txBody>
          <a:bodyPr wrap="square" rtlCol="0">
            <a:spAutoFit/>
          </a:bodyPr>
          <a:lstStyle/>
          <a:p>
            <a:pPr algn="ctr"/>
            <a:r>
              <a:rPr lang="en-GB" sz="1200" b="1" dirty="0" smtClean="0">
                <a:latin typeface="Arno Pro Display" panose="02020502050506020403" pitchFamily="18" charset="0"/>
              </a:rPr>
              <a:t>J Salmon Ltd</a:t>
            </a:r>
            <a:endParaRPr lang="en-GB" sz="1200" b="1" dirty="0">
              <a:latin typeface="Arno Pro Display" panose="02020502050506020403" pitchFamily="18" charset="0"/>
            </a:endParaRPr>
          </a:p>
        </p:txBody>
      </p:sp>
      <p:pic>
        <p:nvPicPr>
          <p:cNvPr id="8" name="Picture 7" descr="bursary logo.jpg"/>
          <p:cNvPicPr>
            <a:picLocks noChangeAspect="1"/>
          </p:cNvPicPr>
          <p:nvPr/>
        </p:nvPicPr>
        <p:blipFill>
          <a:blip r:embed="rId4" cstate="print"/>
          <a:stretch>
            <a:fillRect/>
          </a:stretch>
        </p:blipFill>
        <p:spPr>
          <a:xfrm>
            <a:off x="2560320" y="213360"/>
            <a:ext cx="6876387" cy="1043940"/>
          </a:xfrm>
          <a:prstGeom prst="rect">
            <a:avLst/>
          </a:prstGeom>
        </p:spPr>
      </p:pic>
      <p:sp>
        <p:nvSpPr>
          <p:cNvPr id="9" name="TextBox 8"/>
          <p:cNvSpPr txBox="1"/>
          <p:nvPr/>
        </p:nvSpPr>
        <p:spPr>
          <a:xfrm>
            <a:off x="3316637" y="5796366"/>
            <a:ext cx="5470902" cy="707886"/>
          </a:xfrm>
          <a:prstGeom prst="rect">
            <a:avLst/>
          </a:prstGeom>
          <a:solidFill>
            <a:srgbClr val="233E6F"/>
          </a:solidFill>
        </p:spPr>
        <p:txBody>
          <a:bodyPr wrap="square" rtlCol="0">
            <a:spAutoFit/>
          </a:bodyPr>
          <a:lstStyle/>
          <a:p>
            <a:pPr algn="ctr"/>
            <a:r>
              <a:rPr lang="en-GB" sz="4000" b="1" dirty="0" smtClean="0">
                <a:solidFill>
                  <a:schemeClr val="bg1"/>
                </a:solidFill>
              </a:rPr>
              <a:t>LESSONS 7 </a:t>
            </a:r>
            <a:r>
              <a:rPr lang="en-GB" sz="4000" b="1" smtClean="0">
                <a:solidFill>
                  <a:schemeClr val="bg1"/>
                </a:solidFill>
              </a:rPr>
              <a:t>- 11</a:t>
            </a:r>
            <a:endParaRPr lang="en-GB" sz="4000" b="1" dirty="0">
              <a:solidFill>
                <a:schemeClr val="bg1"/>
              </a:solidFill>
            </a:endParaRPr>
          </a:p>
        </p:txBody>
      </p:sp>
    </p:spTree>
    <p:extLst>
      <p:ext uri="{BB962C8B-B14F-4D97-AF65-F5344CB8AC3E}">
        <p14:creationId xmlns:p14="http://schemas.microsoft.com/office/powerpoint/2010/main" xmlns="" val="7407899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15875">
            <a:solidFill>
              <a:schemeClr val="tx1"/>
            </a:solidFill>
          </a:ln>
        </p:spPr>
        <p:txBody>
          <a:bodyPr>
            <a:normAutofit/>
          </a:bodyPr>
          <a:lstStyle/>
          <a:p>
            <a:pPr algn="ctr"/>
            <a:r>
              <a:rPr lang="en-GB" sz="6000" b="1" dirty="0" smtClean="0">
                <a:latin typeface="Arno Pro Display" panose="02020502050506020403" pitchFamily="18" charset="0"/>
              </a:rPr>
              <a:t>Activity: </a:t>
            </a:r>
            <a:endParaRPr lang="en-GB" sz="6000" b="1" dirty="0">
              <a:latin typeface="Arno Pro Display" panose="02020502050506020403" pitchFamily="18" charset="0"/>
            </a:endParaRPr>
          </a:p>
        </p:txBody>
      </p:sp>
      <p:sp>
        <p:nvSpPr>
          <p:cNvPr id="3" name="Content Placeholder 2"/>
          <p:cNvSpPr>
            <a:spLocks noGrp="1"/>
          </p:cNvSpPr>
          <p:nvPr>
            <p:ph idx="1"/>
          </p:nvPr>
        </p:nvSpPr>
        <p:spPr>
          <a:solidFill>
            <a:schemeClr val="bg1"/>
          </a:solidFill>
          <a:ln w="15875">
            <a:solidFill>
              <a:schemeClr val="tx1"/>
            </a:solidFill>
          </a:ln>
        </p:spPr>
        <p:txBody>
          <a:bodyPr>
            <a:normAutofit fontScale="92500" lnSpcReduction="10000"/>
          </a:bodyPr>
          <a:lstStyle/>
          <a:p>
            <a:pPr marL="0" indent="0">
              <a:buNone/>
            </a:pPr>
            <a:endParaRPr lang="en-GB" sz="1300" dirty="0" smtClean="0">
              <a:latin typeface="Arno Pro Display" panose="02020502050506020403" pitchFamily="18" charset="0"/>
            </a:endParaRPr>
          </a:p>
          <a:p>
            <a:pPr marL="144000" indent="0">
              <a:buNone/>
            </a:pPr>
            <a:r>
              <a:rPr lang="en-GB" sz="4000" dirty="0" smtClean="0">
                <a:latin typeface="Arial" pitchFamily="34" charset="0"/>
                <a:cs typeface="Arial" pitchFamily="34" charset="0"/>
              </a:rPr>
              <a:t>You have a box full of clues about today’s event. </a:t>
            </a:r>
          </a:p>
          <a:p>
            <a:pPr marL="144000" indent="0">
              <a:buNone/>
            </a:pPr>
            <a:endParaRPr lang="en-GB" sz="4000" dirty="0" smtClean="0">
              <a:latin typeface="Arial" pitchFamily="34" charset="0"/>
              <a:cs typeface="Arial" pitchFamily="34" charset="0"/>
            </a:endParaRPr>
          </a:p>
          <a:p>
            <a:pPr marL="144000" indent="0">
              <a:buNone/>
            </a:pPr>
            <a:r>
              <a:rPr lang="en-GB" sz="4000" dirty="0" smtClean="0">
                <a:latin typeface="Arial" pitchFamily="34" charset="0"/>
                <a:cs typeface="Arial" pitchFamily="34" charset="0"/>
              </a:rPr>
              <a:t>In your groups, you have to work out what happened in the early 1830s. Divide the clues between you.</a:t>
            </a:r>
          </a:p>
          <a:p>
            <a:pPr marL="144000" indent="0">
              <a:buNone/>
            </a:pPr>
            <a:endParaRPr lang="en-GB" sz="4000" dirty="0" smtClean="0">
              <a:latin typeface="Arial" pitchFamily="34" charset="0"/>
              <a:cs typeface="Arial" pitchFamily="34" charset="0"/>
            </a:endParaRPr>
          </a:p>
          <a:p>
            <a:pPr marL="144000" indent="0">
              <a:buNone/>
            </a:pPr>
            <a:r>
              <a:rPr lang="en-GB" sz="4000" dirty="0" smtClean="0">
                <a:latin typeface="Arial" pitchFamily="34" charset="0"/>
                <a:cs typeface="Arial" pitchFamily="34" charset="0"/>
              </a:rPr>
              <a:t>Then answer all the questions on the sheet.</a:t>
            </a:r>
          </a:p>
          <a:p>
            <a:pPr marL="0" indent="0">
              <a:buNone/>
            </a:pPr>
            <a:endParaRPr lang="en-GB" dirty="0"/>
          </a:p>
        </p:txBody>
      </p:sp>
      <p:sp>
        <p:nvSpPr>
          <p:cNvPr id="4" name="Date Placeholder 3"/>
          <p:cNvSpPr>
            <a:spLocks noGrp="1"/>
          </p:cNvSpPr>
          <p:nvPr>
            <p:ph type="dt" sz="half" idx="10"/>
          </p:nvPr>
        </p:nvSpPr>
        <p:spPr>
          <a:xfrm>
            <a:off x="259080" y="6294120"/>
            <a:ext cx="3322320" cy="42735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9432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3262478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Local History Resources\RESOURCES FOR COULSON BURSARY 2018-9\6 Swing Riots\Swing Riots\Captain-swing-lette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726" y="171305"/>
            <a:ext cx="3190875" cy="2562225"/>
          </a:xfrm>
          <a:prstGeom prst="rect">
            <a:avLst/>
          </a:prstGeom>
          <a:noFill/>
          <a:ln>
            <a:solidFill>
              <a:srgbClr val="000000"/>
            </a:solidFill>
          </a:ln>
        </p:spPr>
      </p:pic>
      <p:pic>
        <p:nvPicPr>
          <p:cNvPr id="5" name="Content Placeholder 4" descr="H:\Local History Resources\RESOURCES FOR COULSON BURSARY 2018-9\6 Swing Riots\Swing Riots\646442-swing-letter.jpg"/>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83740" y="0"/>
            <a:ext cx="2697829" cy="4351338"/>
          </a:xfrm>
          <a:prstGeom prst="rect">
            <a:avLst/>
          </a:prstGeom>
          <a:noFill/>
          <a:ln>
            <a:noFill/>
          </a:ln>
        </p:spPr>
      </p:pic>
      <p:pic>
        <p:nvPicPr>
          <p:cNvPr id="6" name="Picture 5" descr="HO 52/8; reward poster from Kent, c.183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66499" y="2139734"/>
            <a:ext cx="3314700" cy="4713143"/>
          </a:xfrm>
          <a:prstGeom prst="rect">
            <a:avLst/>
          </a:prstGeom>
          <a:noFill/>
          <a:ln>
            <a:solidFill>
              <a:srgbClr val="000000"/>
            </a:solidFill>
          </a:ln>
        </p:spPr>
      </p:pic>
      <p:pic>
        <p:nvPicPr>
          <p:cNvPr id="8" name="Picture 7"/>
          <p:cNvPicPr>
            <a:picLocks noChangeAspect="1"/>
          </p:cNvPicPr>
          <p:nvPr/>
        </p:nvPicPr>
        <p:blipFill>
          <a:blip r:embed="rId5" cstate="print"/>
          <a:stretch>
            <a:fillRect/>
          </a:stretch>
        </p:blipFill>
        <p:spPr>
          <a:xfrm>
            <a:off x="7606279" y="4312882"/>
            <a:ext cx="4585721" cy="2539995"/>
          </a:xfrm>
          <a:prstGeom prst="rect">
            <a:avLst/>
          </a:prstGeom>
        </p:spPr>
      </p:pic>
      <p:pic>
        <p:nvPicPr>
          <p:cNvPr id="9" name="Picture 8"/>
          <p:cNvPicPr>
            <a:picLocks noChangeAspect="1"/>
          </p:cNvPicPr>
          <p:nvPr/>
        </p:nvPicPr>
        <p:blipFill>
          <a:blip r:embed="rId6" cstate="print"/>
          <a:stretch>
            <a:fillRect/>
          </a:stretch>
        </p:blipFill>
        <p:spPr>
          <a:xfrm>
            <a:off x="274971" y="2874458"/>
            <a:ext cx="2857899" cy="1276528"/>
          </a:xfrm>
          <a:prstGeom prst="rect">
            <a:avLst/>
          </a:prstGeom>
        </p:spPr>
      </p:pic>
      <p:pic>
        <p:nvPicPr>
          <p:cNvPr id="10" name="Picture 9"/>
          <p:cNvPicPr>
            <a:picLocks noChangeAspect="1"/>
          </p:cNvPicPr>
          <p:nvPr/>
        </p:nvPicPr>
        <p:blipFill>
          <a:blip r:embed="rId7" cstate="print"/>
          <a:stretch>
            <a:fillRect/>
          </a:stretch>
        </p:blipFill>
        <p:spPr>
          <a:xfrm>
            <a:off x="1287309" y="4150986"/>
            <a:ext cx="2972215" cy="1047896"/>
          </a:xfrm>
          <a:prstGeom prst="rect">
            <a:avLst/>
          </a:prstGeom>
        </p:spPr>
      </p:pic>
      <p:pic>
        <p:nvPicPr>
          <p:cNvPr id="11" name="Picture 10"/>
          <p:cNvPicPr>
            <a:picLocks noChangeAspect="1"/>
          </p:cNvPicPr>
          <p:nvPr/>
        </p:nvPicPr>
        <p:blipFill>
          <a:blip r:embed="rId8" cstate="print"/>
          <a:stretch>
            <a:fillRect/>
          </a:stretch>
        </p:blipFill>
        <p:spPr>
          <a:xfrm>
            <a:off x="3638529" y="40543"/>
            <a:ext cx="5634780" cy="987363"/>
          </a:xfrm>
          <a:prstGeom prst="rect">
            <a:avLst/>
          </a:prstGeom>
        </p:spPr>
      </p:pic>
      <p:pic>
        <p:nvPicPr>
          <p:cNvPr id="12" name="Picture 11"/>
          <p:cNvPicPr>
            <a:picLocks noChangeAspect="1"/>
          </p:cNvPicPr>
          <p:nvPr/>
        </p:nvPicPr>
        <p:blipFill>
          <a:blip r:embed="rId9" cstate="print"/>
          <a:stretch>
            <a:fillRect/>
          </a:stretch>
        </p:blipFill>
        <p:spPr>
          <a:xfrm>
            <a:off x="233958" y="5202293"/>
            <a:ext cx="3105583" cy="1714739"/>
          </a:xfrm>
          <a:prstGeom prst="rect">
            <a:avLst/>
          </a:prstGeom>
        </p:spPr>
      </p:pic>
      <p:pic>
        <p:nvPicPr>
          <p:cNvPr id="13" name="Picture 12"/>
          <p:cNvPicPr>
            <a:picLocks noChangeAspect="1"/>
          </p:cNvPicPr>
          <p:nvPr/>
        </p:nvPicPr>
        <p:blipFill>
          <a:blip r:embed="rId10" cstate="print"/>
          <a:stretch>
            <a:fillRect/>
          </a:stretch>
        </p:blipFill>
        <p:spPr>
          <a:xfrm>
            <a:off x="6793556" y="2581272"/>
            <a:ext cx="3105583" cy="1695687"/>
          </a:xfrm>
          <a:prstGeom prst="rect">
            <a:avLst/>
          </a:prstGeom>
        </p:spPr>
      </p:pic>
      <p:pic>
        <p:nvPicPr>
          <p:cNvPr id="14" name="Picture 13"/>
          <p:cNvPicPr>
            <a:picLocks noChangeAspect="1"/>
          </p:cNvPicPr>
          <p:nvPr/>
        </p:nvPicPr>
        <p:blipFill>
          <a:blip r:embed="rId11" cstate="print"/>
          <a:stretch>
            <a:fillRect/>
          </a:stretch>
        </p:blipFill>
        <p:spPr>
          <a:xfrm>
            <a:off x="5959510" y="910195"/>
            <a:ext cx="3424230" cy="1560985"/>
          </a:xfrm>
          <a:prstGeom prst="rect">
            <a:avLst/>
          </a:prstGeom>
        </p:spPr>
      </p:pic>
      <p:sp>
        <p:nvSpPr>
          <p:cNvPr id="3" name="Date Placeholder 2"/>
          <p:cNvSpPr>
            <a:spLocks noGrp="1"/>
          </p:cNvSpPr>
          <p:nvPr>
            <p:ph type="dt" sz="half" idx="10"/>
          </p:nvPr>
        </p:nvSpPr>
        <p:spPr>
          <a:xfrm>
            <a:off x="182880" y="6324600"/>
            <a:ext cx="3398520" cy="39687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7" name="Footer Placeholder 6"/>
          <p:cNvSpPr>
            <a:spLocks noGrp="1"/>
          </p:cNvSpPr>
          <p:nvPr>
            <p:ph type="ftr" sz="quarter" idx="11"/>
          </p:nvPr>
        </p:nvSpPr>
        <p:spPr>
          <a:xfrm>
            <a:off x="7879080" y="6295390"/>
            <a:ext cx="4114800" cy="365125"/>
          </a:xfrm>
        </p:spPr>
        <p:txBody>
          <a:bodyPr/>
          <a:lstStyle/>
          <a:p>
            <a:pPr algn="r"/>
            <a:r>
              <a:rPr lang="en-GB" dirty="0" smtClean="0"/>
              <a:t>Author: Sarah Martin </a:t>
            </a:r>
            <a:endParaRPr lang="en-GB" dirty="0"/>
          </a:p>
        </p:txBody>
      </p:sp>
      <p:sp>
        <p:nvSpPr>
          <p:cNvPr id="15" name="TextBox 14"/>
          <p:cNvSpPr txBox="1"/>
          <p:nvPr/>
        </p:nvSpPr>
        <p:spPr>
          <a:xfrm>
            <a:off x="3487119" y="976394"/>
            <a:ext cx="2510725" cy="1323439"/>
          </a:xfrm>
          <a:prstGeom prst="rect">
            <a:avLst/>
          </a:prstGeom>
          <a:solidFill>
            <a:schemeClr val="bg1">
              <a:lumMod val="85000"/>
            </a:schemeClr>
          </a:solidFill>
          <a:ln w="3175">
            <a:solidFill>
              <a:schemeClr val="tx1"/>
            </a:solidFill>
          </a:ln>
        </p:spPr>
        <p:txBody>
          <a:bodyPr wrap="square" rtlCol="0">
            <a:spAutoFit/>
          </a:bodyPr>
          <a:lstStyle/>
          <a:p>
            <a:pPr algn="ctr"/>
            <a:r>
              <a:rPr lang="en-GB" sz="4000" dirty="0" smtClean="0">
                <a:latin typeface="Arial Black" pitchFamily="34" charset="0"/>
              </a:rPr>
              <a:t>THE CLUES</a:t>
            </a:r>
            <a:endParaRPr lang="en-GB" sz="4000" dirty="0">
              <a:latin typeface="Arial Black" pitchFamily="34" charset="0"/>
            </a:endParaRPr>
          </a:p>
        </p:txBody>
      </p:sp>
    </p:spTree>
    <p:extLst>
      <p:ext uri="{BB962C8B-B14F-4D97-AF65-F5344CB8AC3E}">
        <p14:creationId xmlns:p14="http://schemas.microsoft.com/office/powerpoint/2010/main" xmlns="" val="3969678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976" y="499820"/>
            <a:ext cx="11975024" cy="6172200"/>
          </a:xfrm>
        </p:spPr>
        <p:txBody>
          <a:bodyPr>
            <a:normAutofit/>
          </a:bodyPr>
          <a:lstStyle/>
          <a:p>
            <a:r>
              <a:rPr lang="en-US" sz="2100" dirty="0" smtClean="0">
                <a:latin typeface="Arial" pitchFamily="34" charset="0"/>
                <a:cs typeface="Arial" pitchFamily="34" charset="0"/>
              </a:rPr>
              <a:t>1.</a:t>
            </a:r>
            <a:r>
              <a:rPr lang="en-US" sz="2100" dirty="0">
                <a:latin typeface="Arial" pitchFamily="34" charset="0"/>
                <a:cs typeface="Arial" pitchFamily="34" charset="0"/>
              </a:rPr>
              <a:t> </a:t>
            </a:r>
            <a:r>
              <a:rPr lang="en-US" sz="2100" dirty="0" smtClean="0">
                <a:latin typeface="Arial" pitchFamily="34" charset="0"/>
                <a:cs typeface="Arial" pitchFamily="34" charset="0"/>
              </a:rPr>
              <a:t>A law stopping foreign corn being brought into the country unless prices were very high.</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2. It kept the price of corn and therefore bread too high for poor people to buy.</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3. A law giving middle class people the vote for the first time. </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4. Working class people still had no political power.</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5. A change in the law reducing relief (benefit) payments and forcing people into workhouses </a:t>
            </a:r>
            <a:br>
              <a:rPr lang="en-US" sz="2100" dirty="0" smtClean="0">
                <a:latin typeface="Arial" pitchFamily="34" charset="0"/>
                <a:cs typeface="Arial" pitchFamily="34" charset="0"/>
              </a:rPr>
            </a:br>
            <a:r>
              <a:rPr lang="en-US" sz="2100" dirty="0" smtClean="0">
                <a:latin typeface="Arial" pitchFamily="34" charset="0"/>
                <a:cs typeface="Arial" pitchFamily="34" charset="0"/>
              </a:rPr>
              <a:t>    instead.</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6. It made life for the poor even harder and once in the workhouse it was difficult to get out again.</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7. Ordinary people lost a lot of the common land on which they had been able to graze cattle and</a:t>
            </a:r>
            <a:br>
              <a:rPr lang="en-US" sz="2100" dirty="0" smtClean="0">
                <a:latin typeface="Arial" pitchFamily="34" charset="0"/>
                <a:cs typeface="Arial" pitchFamily="34" charset="0"/>
              </a:rPr>
            </a:br>
            <a:r>
              <a:rPr lang="en-US" sz="2100" dirty="0" smtClean="0">
                <a:latin typeface="Arial" pitchFamily="34" charset="0"/>
                <a:cs typeface="Arial" pitchFamily="34" charset="0"/>
              </a:rPr>
              <a:t>    rich people were able to buy large plots of land.</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8. Threshing machines because they could do the job of many men, putting people out of work. </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9. They burnt and destroyed farms, crops and threshing machines.</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10. The Prime Minister (famous for beating Napoleon at the Battle of Waterloo)</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11. He didn’t exist – ‘Swing’ or ‘Captain Swing’ was an anonymous name which appeared on letters</a:t>
            </a:r>
            <a:br>
              <a:rPr lang="en-US" sz="2100" dirty="0" smtClean="0">
                <a:latin typeface="Arial" pitchFamily="34" charset="0"/>
                <a:cs typeface="Arial" pitchFamily="34" charset="0"/>
              </a:rPr>
            </a:br>
            <a:r>
              <a:rPr lang="en-US" sz="2100" dirty="0" smtClean="0">
                <a:latin typeface="Arial" pitchFamily="34" charset="0"/>
                <a:cs typeface="Arial" pitchFamily="34" charset="0"/>
              </a:rPr>
              <a:t>    which the protestors sent to farmers and landowners </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12. The Luddites – protestors who had destroyed machines in the factories in the North and</a:t>
            </a:r>
            <a:br>
              <a:rPr lang="en-US" sz="2100" dirty="0" smtClean="0">
                <a:latin typeface="Arial" pitchFamily="34" charset="0"/>
                <a:cs typeface="Arial" pitchFamily="34" charset="0"/>
              </a:rPr>
            </a:br>
            <a:r>
              <a:rPr lang="en-US" sz="2100" dirty="0" smtClean="0">
                <a:latin typeface="Arial" pitchFamily="34" charset="0"/>
                <a:cs typeface="Arial" pitchFamily="34" charset="0"/>
              </a:rPr>
              <a:t>      Midlands. </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13. Some were transported to Australia as a punishment.</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smtClean="0">
                <a:latin typeface="Arial" pitchFamily="34" charset="0"/>
                <a:cs typeface="Arial" pitchFamily="34" charset="0"/>
              </a:rPr>
              <a:t>14. Artificial Intelligence perhaps – a real threat for the future?</a:t>
            </a:r>
            <a:endParaRPr lang="en-GB" sz="2100" dirty="0">
              <a:latin typeface="Arial" pitchFamily="34" charset="0"/>
              <a:cs typeface="Arial" pitchFamily="34" charset="0"/>
            </a:endParaRPr>
          </a:p>
        </p:txBody>
      </p:sp>
      <p:sp>
        <p:nvSpPr>
          <p:cNvPr id="3" name="TextBox 2"/>
          <p:cNvSpPr txBox="1"/>
          <p:nvPr/>
        </p:nvSpPr>
        <p:spPr>
          <a:xfrm>
            <a:off x="4855050" y="111227"/>
            <a:ext cx="3394904" cy="707886"/>
          </a:xfrm>
          <a:prstGeom prst="rect">
            <a:avLst/>
          </a:prstGeom>
          <a:noFill/>
        </p:spPr>
        <p:txBody>
          <a:bodyPr wrap="none" rtlCol="0">
            <a:spAutoFit/>
          </a:bodyPr>
          <a:lstStyle/>
          <a:p>
            <a:r>
              <a:rPr lang="en-GB" sz="4000" b="1" dirty="0" smtClean="0">
                <a:latin typeface="Arno Pro Display" panose="02020502050506020403" pitchFamily="18" charset="0"/>
              </a:rPr>
              <a:t>The Answers!</a:t>
            </a:r>
            <a:endParaRPr lang="en-GB" sz="4000" b="1" dirty="0">
              <a:latin typeface="Arno Pro Display" panose="02020502050506020403" pitchFamily="18" charset="0"/>
            </a:endParaRPr>
          </a:p>
        </p:txBody>
      </p:sp>
      <p:sp>
        <p:nvSpPr>
          <p:cNvPr id="4" name="Date Placeholder 3"/>
          <p:cNvSpPr>
            <a:spLocks noGrp="1"/>
          </p:cNvSpPr>
          <p:nvPr>
            <p:ph type="dt" sz="half" idx="10"/>
          </p:nvPr>
        </p:nvSpPr>
        <p:spPr>
          <a:xfrm>
            <a:off x="243840" y="6370320"/>
            <a:ext cx="3337560" cy="35115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33360" y="626491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453291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a:solidFill>
            <a:schemeClr val="accent2">
              <a:lumMod val="20000"/>
              <a:lumOff val="80000"/>
            </a:schemeClr>
          </a:solidFill>
          <a:ln w="15875">
            <a:solidFill>
              <a:schemeClr val="tx1"/>
            </a:solidFill>
          </a:ln>
        </p:spPr>
        <p:txBody>
          <a:bodyPr>
            <a:normAutofit/>
          </a:bodyPr>
          <a:lstStyle/>
          <a:p>
            <a:pPr algn="ctr"/>
            <a:r>
              <a:rPr lang="en-GB" sz="6000" b="1" dirty="0" smtClean="0">
                <a:latin typeface="Arno Pro Display" panose="02020502050506020403" pitchFamily="18" charset="0"/>
              </a:rPr>
              <a:t>Activity</a:t>
            </a:r>
            <a:endParaRPr lang="en-GB" sz="6000" b="1" dirty="0">
              <a:latin typeface="Arno Pro Display" panose="02020502050506020403" pitchFamily="18" charset="0"/>
            </a:endParaRPr>
          </a:p>
        </p:txBody>
      </p:sp>
      <p:sp>
        <p:nvSpPr>
          <p:cNvPr id="3" name="Content Placeholder 2"/>
          <p:cNvSpPr>
            <a:spLocks noGrp="1"/>
          </p:cNvSpPr>
          <p:nvPr>
            <p:ph idx="1"/>
          </p:nvPr>
        </p:nvSpPr>
        <p:spPr>
          <a:solidFill>
            <a:schemeClr val="accent2">
              <a:lumMod val="20000"/>
              <a:lumOff val="80000"/>
            </a:schemeClr>
          </a:solidFill>
          <a:ln w="15875">
            <a:solidFill>
              <a:schemeClr val="tx1"/>
            </a:solidFill>
          </a:ln>
        </p:spPr>
        <p:txBody>
          <a:bodyPr>
            <a:normAutofit fontScale="92500"/>
          </a:bodyPr>
          <a:lstStyle/>
          <a:p>
            <a:pPr marL="0" indent="0">
              <a:buNone/>
            </a:pPr>
            <a:endParaRPr lang="en-US" sz="1100" dirty="0" smtClean="0">
              <a:latin typeface="Arno Pro Display" panose="02020502050506020403" pitchFamily="18" charset="0"/>
            </a:endParaRPr>
          </a:p>
          <a:p>
            <a:pPr marL="0" indent="0">
              <a:buNone/>
            </a:pPr>
            <a:r>
              <a:rPr lang="en-US" sz="3600" dirty="0" smtClean="0">
                <a:latin typeface="Arial" pitchFamily="34" charset="0"/>
                <a:cs typeface="Arial" pitchFamily="34" charset="0"/>
              </a:rPr>
              <a:t>“</a:t>
            </a:r>
            <a:r>
              <a:rPr lang="en-US" sz="3600" dirty="0">
                <a:latin typeface="Arial" pitchFamily="34" charset="0"/>
                <a:cs typeface="Arial" pitchFamily="34" charset="0"/>
              </a:rPr>
              <a:t>First the machines will do a lot of jobs for us and </a:t>
            </a:r>
            <a:r>
              <a:rPr lang="en-US" sz="3600" dirty="0" smtClean="0">
                <a:latin typeface="Arial" pitchFamily="34" charset="0"/>
                <a:cs typeface="Arial" pitchFamily="34" charset="0"/>
              </a:rPr>
              <a:t>will not </a:t>
            </a:r>
            <a:r>
              <a:rPr lang="en-US" sz="3600" dirty="0">
                <a:latin typeface="Arial" pitchFamily="34" charset="0"/>
                <a:cs typeface="Arial" pitchFamily="34" charset="0"/>
              </a:rPr>
              <a:t>be super intelligent. That should be positive if we manage it well. A few decades after that though the intelligence </a:t>
            </a:r>
            <a:r>
              <a:rPr lang="en-US" sz="3600" dirty="0" smtClean="0">
                <a:latin typeface="Arial" pitchFamily="34" charset="0"/>
                <a:cs typeface="Arial" pitchFamily="34" charset="0"/>
              </a:rPr>
              <a:t>will be </a:t>
            </a:r>
            <a:r>
              <a:rPr lang="en-US" sz="3600" dirty="0">
                <a:latin typeface="Arial" pitchFamily="34" charset="0"/>
                <a:cs typeface="Arial" pitchFamily="34" charset="0"/>
              </a:rPr>
              <a:t>strong enough to be a concern</a:t>
            </a:r>
            <a:r>
              <a:rPr lang="en-US" sz="3600" dirty="0" smtClean="0">
                <a:latin typeface="Arial" pitchFamily="34" charset="0"/>
                <a:cs typeface="Arial" pitchFamily="34" charset="0"/>
              </a:rPr>
              <a:t>”. </a:t>
            </a:r>
          </a:p>
          <a:p>
            <a:pPr marL="0" indent="0">
              <a:buNone/>
            </a:pPr>
            <a:r>
              <a:rPr lang="en-US" sz="3600" i="1" dirty="0" smtClean="0">
                <a:latin typeface="Arial" pitchFamily="34" charset="0"/>
                <a:cs typeface="Arial" pitchFamily="34" charset="0"/>
              </a:rPr>
              <a:t>Bill Gates, founder of Microsof</a:t>
            </a:r>
            <a:r>
              <a:rPr lang="en-US" sz="3600" i="1" dirty="0">
                <a:latin typeface="Arial" pitchFamily="34" charset="0"/>
                <a:cs typeface="Arial" pitchFamily="34" charset="0"/>
              </a:rPr>
              <a:t>t</a:t>
            </a:r>
            <a:endParaRPr lang="en-US" sz="3600" i="1" dirty="0" smtClean="0">
              <a:latin typeface="Arial" pitchFamily="34" charset="0"/>
              <a:cs typeface="Arial" pitchFamily="34" charset="0"/>
            </a:endParaRPr>
          </a:p>
          <a:p>
            <a:pPr marL="0" indent="0">
              <a:buNone/>
            </a:pPr>
            <a:r>
              <a:rPr lang="en-US" sz="3600" b="1" dirty="0" smtClean="0">
                <a:latin typeface="Arial" pitchFamily="34" charset="0"/>
                <a:cs typeface="Arial" pitchFamily="34" charset="0"/>
              </a:rPr>
              <a:t>Do you think the Swing Rioters were right to be concerned about mankind’s increasing use of machines?</a:t>
            </a:r>
          </a:p>
          <a:p>
            <a:pPr marL="0" indent="0">
              <a:buNone/>
            </a:pPr>
            <a:endParaRPr lang="en-GB" sz="3600" dirty="0">
              <a:latin typeface="Arno Pro Display" panose="02020502050506020403" pitchFamily="18" charset="0"/>
            </a:endParaRPr>
          </a:p>
        </p:txBody>
      </p:sp>
      <p:sp>
        <p:nvSpPr>
          <p:cNvPr id="4" name="Date Placeholder 3"/>
          <p:cNvSpPr>
            <a:spLocks noGrp="1"/>
          </p:cNvSpPr>
          <p:nvPr>
            <p:ph type="dt" sz="half" idx="10"/>
          </p:nvPr>
        </p:nvSpPr>
        <p:spPr>
          <a:xfrm>
            <a:off x="228600" y="6294120"/>
            <a:ext cx="3352800" cy="427355"/>
          </a:xfrm>
        </p:spPr>
        <p:txBody>
          <a:bodyPr/>
          <a:lstStyle/>
          <a:p>
            <a:r>
              <a:rPr lang="en-GB" dirty="0" smtClean="0"/>
              <a:t>The Ian </a:t>
            </a:r>
            <a:r>
              <a:rPr lang="en-GB" dirty="0" err="1" smtClean="0"/>
              <a:t>Coulson</a:t>
            </a:r>
            <a:r>
              <a:rPr lang="en-GB" dirty="0" smtClean="0"/>
              <a:t> Bursary for Local History/Archaeology in Kent Schools 2019</a:t>
            </a:r>
          </a:p>
          <a:p>
            <a:endParaRPr lang="en-GB" dirty="0"/>
          </a:p>
        </p:txBody>
      </p:sp>
      <p:sp>
        <p:nvSpPr>
          <p:cNvPr id="5" name="Footer Placeholder 4"/>
          <p:cNvSpPr>
            <a:spLocks noGrp="1"/>
          </p:cNvSpPr>
          <p:nvPr>
            <p:ph type="ftr" sz="quarter" idx="11"/>
          </p:nvPr>
        </p:nvSpPr>
        <p:spPr>
          <a:xfrm>
            <a:off x="7818120" y="629539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1121861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586018" cy="1122712"/>
          </a:xfrm>
          <a:solidFill>
            <a:schemeClr val="accent2">
              <a:lumMod val="20000"/>
              <a:lumOff val="80000"/>
            </a:schemeClr>
          </a:solidFill>
          <a:ln w="15875">
            <a:solidFill>
              <a:srgbClr val="000000"/>
            </a:solidFill>
          </a:ln>
        </p:spPr>
        <p:txBody>
          <a:bodyPr/>
          <a:lstStyle/>
          <a:p>
            <a:pPr algn="ctr"/>
            <a:r>
              <a:rPr lang="en-GB" b="1" dirty="0" smtClean="0">
                <a:latin typeface="Arno Pro Caption" panose="02020502040506020403" pitchFamily="18" charset="0"/>
              </a:rPr>
              <a:t>Plenary</a:t>
            </a:r>
            <a:endParaRPr lang="en-GB" b="1" dirty="0">
              <a:latin typeface="Arno Pro Caption" panose="02020502040506020403" pitchFamily="18" charset="0"/>
            </a:endParaRPr>
          </a:p>
        </p:txBody>
      </p:sp>
      <p:pic>
        <p:nvPicPr>
          <p:cNvPr id="5" name="Content Placeholder 4"/>
          <p:cNvPicPr>
            <a:picLocks noGrp="1" noChangeAspect="1"/>
          </p:cNvPicPr>
          <p:nvPr>
            <p:ph idx="1"/>
          </p:nvPr>
        </p:nvPicPr>
        <p:blipFill>
          <a:blip r:embed="rId2" cstate="print"/>
          <a:stretch>
            <a:fillRect/>
          </a:stretch>
        </p:blipFill>
        <p:spPr>
          <a:xfrm>
            <a:off x="5358429" y="1365224"/>
            <a:ext cx="6278049" cy="4351338"/>
          </a:xfrm>
          <a:prstGeom prst="rect">
            <a:avLst/>
          </a:prstGeom>
        </p:spPr>
      </p:pic>
      <p:sp>
        <p:nvSpPr>
          <p:cNvPr id="6" name="TextBox 5"/>
          <p:cNvSpPr txBox="1"/>
          <p:nvPr/>
        </p:nvSpPr>
        <p:spPr>
          <a:xfrm>
            <a:off x="583231" y="2789139"/>
            <a:ext cx="4369769" cy="1077218"/>
          </a:xfrm>
          <a:prstGeom prst="rect">
            <a:avLst/>
          </a:prstGeom>
          <a:solidFill>
            <a:schemeClr val="accent1">
              <a:lumMod val="20000"/>
              <a:lumOff val="80000"/>
            </a:schemeClr>
          </a:solidFill>
          <a:ln w="15875">
            <a:solidFill>
              <a:schemeClr val="tx1"/>
            </a:solidFill>
          </a:ln>
        </p:spPr>
        <p:txBody>
          <a:bodyPr wrap="square" rtlCol="0">
            <a:spAutoFit/>
          </a:bodyPr>
          <a:lstStyle/>
          <a:p>
            <a:pPr marL="144000"/>
            <a:r>
              <a:rPr lang="en-GB" sz="3200" dirty="0" smtClean="0">
                <a:latin typeface="Arial" pitchFamily="34" charset="0"/>
                <a:cs typeface="Arial" pitchFamily="34" charset="0"/>
              </a:rPr>
              <a:t>Fill in your importance card for this event</a:t>
            </a:r>
            <a:endParaRPr lang="en-GB" sz="3200" dirty="0">
              <a:latin typeface="Arial" pitchFamily="34" charset="0"/>
              <a:cs typeface="Arial" pitchFamily="34" charset="0"/>
            </a:endParaRPr>
          </a:p>
        </p:txBody>
      </p:sp>
      <p:sp>
        <p:nvSpPr>
          <p:cNvPr id="3" name="Date Placeholder 2"/>
          <p:cNvSpPr>
            <a:spLocks noGrp="1"/>
          </p:cNvSpPr>
          <p:nvPr>
            <p:ph type="dt" sz="half" idx="10"/>
          </p:nvPr>
        </p:nvSpPr>
        <p:spPr>
          <a:xfrm>
            <a:off x="289560" y="6309360"/>
            <a:ext cx="3291840" cy="412115"/>
          </a:xfrm>
        </p:spPr>
        <p:txBody>
          <a:bodyPr/>
          <a:lstStyle/>
          <a:p>
            <a:r>
              <a:rPr lang="en-GB" dirty="0" smtClean="0"/>
              <a:t>The Ian </a:t>
            </a:r>
            <a:r>
              <a:rPr lang="en-GB" dirty="0" err="1" smtClean="0"/>
              <a:t>Coulson</a:t>
            </a:r>
            <a:r>
              <a:rPr lang="en-GB" dirty="0" smtClean="0"/>
              <a:t> Bursary for Local History/Archaeology in Kent Schools 2019</a:t>
            </a:r>
          </a:p>
          <a:p>
            <a:endParaRPr lang="en-GB" dirty="0"/>
          </a:p>
        </p:txBody>
      </p:sp>
      <p:sp>
        <p:nvSpPr>
          <p:cNvPr id="4" name="Footer Placeholder 3"/>
          <p:cNvSpPr>
            <a:spLocks noGrp="1"/>
          </p:cNvSpPr>
          <p:nvPr>
            <p:ph type="ftr" sz="quarter" idx="11"/>
          </p:nvPr>
        </p:nvSpPr>
        <p:spPr>
          <a:xfrm>
            <a:off x="786384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2728746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354" y="997528"/>
            <a:ext cx="6679046" cy="3713017"/>
          </a:xfrm>
          <a:solidFill>
            <a:schemeClr val="accent4">
              <a:lumMod val="20000"/>
              <a:lumOff val="80000"/>
            </a:schemeClr>
          </a:solidFill>
          <a:ln w="15875">
            <a:solidFill>
              <a:schemeClr val="tx1"/>
            </a:solidFill>
          </a:ln>
        </p:spPr>
        <p:txBody>
          <a:bodyPr>
            <a:normAutofit fontScale="90000"/>
          </a:bodyPr>
          <a:lstStyle/>
          <a:p>
            <a:pPr marL="144000"/>
            <a:r>
              <a:rPr lang="en-GB" b="1" dirty="0" smtClean="0">
                <a:latin typeface="Arno Pro Display" panose="02020502050506020403" pitchFamily="18" charset="0"/>
              </a:rPr>
              <a:t/>
            </a:r>
            <a:br>
              <a:rPr lang="en-GB" b="1" dirty="0" smtClean="0">
                <a:latin typeface="Arno Pro Display" panose="02020502050506020403" pitchFamily="18" charset="0"/>
              </a:rPr>
            </a:br>
            <a:r>
              <a:rPr lang="en-GB" sz="4000" b="1" dirty="0" smtClean="0">
                <a:latin typeface="Arial" pitchFamily="34" charset="0"/>
                <a:cs typeface="Arial" pitchFamily="34" charset="0"/>
              </a:rPr>
              <a:t>Look at this poster:</a:t>
            </a:r>
            <a:br>
              <a:rPr lang="en-GB" sz="4000" b="1" dirty="0" smtClean="0">
                <a:latin typeface="Arial" pitchFamily="34" charset="0"/>
                <a:cs typeface="Arial" pitchFamily="34" charset="0"/>
              </a:rPr>
            </a:br>
            <a:r>
              <a:rPr lang="en-GB" sz="4000" dirty="0" smtClean="0">
                <a:latin typeface="Arial" pitchFamily="34" charset="0"/>
                <a:cs typeface="Arial" pitchFamily="34" charset="0"/>
              </a:rPr>
              <a:t/>
            </a:r>
            <a:br>
              <a:rPr lang="en-GB" sz="4000" dirty="0" smtClean="0">
                <a:latin typeface="Arial" pitchFamily="34" charset="0"/>
                <a:cs typeface="Arial" pitchFamily="34" charset="0"/>
              </a:rPr>
            </a:br>
            <a:r>
              <a:rPr lang="en-GB" sz="3600" dirty="0" smtClean="0">
                <a:latin typeface="Arial" pitchFamily="34" charset="0"/>
                <a:cs typeface="Arial" pitchFamily="34" charset="0"/>
              </a:rPr>
              <a:t>a) What is it telling people?</a:t>
            </a:r>
            <a:br>
              <a:rPr lang="en-GB" sz="3600" dirty="0" smtClean="0">
                <a:latin typeface="Arial" pitchFamily="34" charset="0"/>
                <a:cs typeface="Arial" pitchFamily="34" charset="0"/>
              </a:rPr>
            </a:br>
            <a:r>
              <a:rPr lang="en-GB" sz="3600" dirty="0" smtClean="0">
                <a:latin typeface="Arial" pitchFamily="34" charset="0"/>
                <a:cs typeface="Arial" pitchFamily="34" charset="0"/>
              </a:rPr>
              <a:t>b) Who do you think produced it?</a:t>
            </a:r>
            <a:br>
              <a:rPr lang="en-GB" sz="3600" dirty="0" smtClean="0">
                <a:latin typeface="Arial" pitchFamily="34" charset="0"/>
                <a:cs typeface="Arial" pitchFamily="34" charset="0"/>
              </a:rPr>
            </a:br>
            <a:r>
              <a:rPr lang="en-GB" sz="3600" dirty="0" smtClean="0">
                <a:latin typeface="Arial" pitchFamily="34" charset="0"/>
                <a:cs typeface="Arial" pitchFamily="34" charset="0"/>
              </a:rPr>
              <a:t>c) When was it produced?</a:t>
            </a:r>
            <a:r>
              <a:rPr lang="en-GB" sz="4000" dirty="0" smtClean="0">
                <a:latin typeface="Arial" pitchFamily="34" charset="0"/>
                <a:cs typeface="Arial" pitchFamily="34" charset="0"/>
              </a:rPr>
              <a:t/>
            </a:r>
            <a:br>
              <a:rPr lang="en-GB" sz="4000" dirty="0" smtClean="0">
                <a:latin typeface="Arial" pitchFamily="34" charset="0"/>
                <a:cs typeface="Arial" pitchFamily="34" charset="0"/>
              </a:rPr>
            </a:br>
            <a:endParaRPr lang="en-GB" sz="4000" dirty="0">
              <a:latin typeface="Arial" pitchFamily="34" charset="0"/>
              <a:cs typeface="Arial"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7089" y="165479"/>
            <a:ext cx="4824151" cy="6372481"/>
          </a:xfrm>
        </p:spPr>
      </p:pic>
      <p:sp>
        <p:nvSpPr>
          <p:cNvPr id="3" name="Date Placeholder 2"/>
          <p:cNvSpPr>
            <a:spLocks noGrp="1"/>
          </p:cNvSpPr>
          <p:nvPr>
            <p:ph type="dt" sz="half" idx="10"/>
          </p:nvPr>
        </p:nvSpPr>
        <p:spPr>
          <a:xfrm>
            <a:off x="182880" y="6355080"/>
            <a:ext cx="3398520" cy="36639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79080" y="6264910"/>
            <a:ext cx="4114800" cy="365125"/>
          </a:xfrm>
        </p:spPr>
        <p:txBody>
          <a:bodyPr/>
          <a:lstStyle/>
          <a:p>
            <a:pPr algn="r"/>
            <a:r>
              <a:rPr lang="en-GB" dirty="0" smtClean="0"/>
              <a:t>Author: Sarah Martin </a:t>
            </a:r>
            <a:endParaRPr lang="en-GB" dirty="0"/>
          </a:p>
        </p:txBody>
      </p:sp>
      <p:sp>
        <p:nvSpPr>
          <p:cNvPr id="23553" name="Rectangle 1"/>
          <p:cNvSpPr>
            <a:spLocks noChangeArrowheads="1"/>
          </p:cNvSpPr>
          <p:nvPr/>
        </p:nvSpPr>
        <p:spPr bwMode="auto">
          <a:xfrm rot="10800000" flipV="1">
            <a:off x="3099660" y="6433583"/>
            <a:ext cx="1999283" cy="169277"/>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AFAA"/>
                </a:solidFill>
                <a:effectLst/>
                <a:latin typeface="Karla"/>
                <a:cs typeface="Arial" pitchFamily="34" charset="0"/>
                <a:hlinkClick r:id="rId3" tooltip="Read more about CC BY-NC-SA"/>
              </a:rPr>
              <a:t>Creative Commons BY-NC-SA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2182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15875">
            <a:solidFill>
              <a:schemeClr val="tx1"/>
            </a:solidFill>
          </a:ln>
        </p:spPr>
        <p:txBody>
          <a:bodyPr>
            <a:normAutofit fontScale="90000"/>
          </a:bodyPr>
          <a:lstStyle/>
          <a:p>
            <a:pPr algn="ctr"/>
            <a:r>
              <a:rPr lang="en-GB" b="1" dirty="0" smtClean="0">
                <a:latin typeface="Arno Pro Caption" panose="02020502040506020403" pitchFamily="18" charset="0"/>
              </a:rPr>
              <a:t>Lesson 9: 1914-18 How did bombing raids affect the people of Dover and Folkestone?</a:t>
            </a:r>
            <a:endParaRPr lang="en-GB" dirty="0"/>
          </a:p>
        </p:txBody>
      </p:sp>
      <p:sp>
        <p:nvSpPr>
          <p:cNvPr id="3" name="Content Placeholder 2"/>
          <p:cNvSpPr>
            <a:spLocks noGrp="1"/>
          </p:cNvSpPr>
          <p:nvPr>
            <p:ph idx="1"/>
          </p:nvPr>
        </p:nvSpPr>
        <p:spPr>
          <a:xfrm>
            <a:off x="838200" y="1825625"/>
            <a:ext cx="10515600" cy="3851275"/>
          </a:xfrm>
          <a:solidFill>
            <a:schemeClr val="accent1">
              <a:lumMod val="20000"/>
              <a:lumOff val="80000"/>
            </a:schemeClr>
          </a:solidFill>
          <a:ln w="15875">
            <a:solidFill>
              <a:schemeClr val="tx1"/>
            </a:solidFill>
          </a:ln>
        </p:spPr>
        <p:txBody>
          <a:bodyPr/>
          <a:lstStyle/>
          <a:p>
            <a:pPr marL="0" indent="0">
              <a:buNone/>
            </a:pPr>
            <a:endParaRPr lang="en-GB" sz="800" b="1" dirty="0" smtClean="0"/>
          </a:p>
          <a:p>
            <a:pPr marL="0" indent="0">
              <a:buNone/>
            </a:pPr>
            <a:r>
              <a:rPr lang="en-GB" b="1" dirty="0" smtClean="0"/>
              <a:t>Learning </a:t>
            </a:r>
            <a:r>
              <a:rPr lang="en-GB" b="1" dirty="0"/>
              <a:t>Objectives:</a:t>
            </a:r>
          </a:p>
          <a:p>
            <a:pPr marL="0" indent="0">
              <a:buNone/>
            </a:pPr>
            <a:r>
              <a:rPr lang="en-GB" dirty="0"/>
              <a:t>Grade 3+: </a:t>
            </a:r>
            <a:r>
              <a:rPr lang="en-GB" dirty="0" smtClean="0"/>
              <a:t>to explain why Germany decided to attack Britain from the air during the First World War.</a:t>
            </a:r>
            <a:endParaRPr lang="en-GB" dirty="0"/>
          </a:p>
          <a:p>
            <a:pPr marL="0" indent="0">
              <a:buNone/>
            </a:pPr>
            <a:r>
              <a:rPr lang="en-GB" dirty="0"/>
              <a:t>Grade 5+: </a:t>
            </a:r>
            <a:r>
              <a:rPr lang="en-GB" dirty="0" smtClean="0"/>
              <a:t>to demonstrate how the bombing raids affected the people of Folkestone and Dover. </a:t>
            </a:r>
            <a:endParaRPr lang="en-GB" dirty="0"/>
          </a:p>
          <a:p>
            <a:pPr marL="0" indent="0">
              <a:buNone/>
            </a:pPr>
            <a:r>
              <a:rPr lang="en-GB" dirty="0"/>
              <a:t>Grade 7+: </a:t>
            </a:r>
            <a:r>
              <a:rPr lang="en-GB" dirty="0" smtClean="0"/>
              <a:t>to evaluate the evidence about the attack on Folkestone and understand the concept of Total War.  </a:t>
            </a:r>
            <a:endParaRPr lang="en-GB" dirty="0"/>
          </a:p>
          <a:p>
            <a:endParaRPr lang="en-GB" dirty="0"/>
          </a:p>
        </p:txBody>
      </p:sp>
      <p:sp>
        <p:nvSpPr>
          <p:cNvPr id="4" name="Date Placeholder 3"/>
          <p:cNvSpPr>
            <a:spLocks noGrp="1"/>
          </p:cNvSpPr>
          <p:nvPr>
            <p:ph type="dt" sz="half" idx="10"/>
          </p:nvPr>
        </p:nvSpPr>
        <p:spPr>
          <a:xfrm>
            <a:off x="259080" y="6264910"/>
            <a:ext cx="3215640" cy="593090"/>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6384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2156442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325"/>
            <a:ext cx="10515600" cy="1101725"/>
          </a:xfrm>
          <a:solidFill>
            <a:schemeClr val="tx2">
              <a:lumMod val="20000"/>
              <a:lumOff val="80000"/>
            </a:schemeClr>
          </a:solidFill>
          <a:ln w="15875">
            <a:solidFill>
              <a:schemeClr val="tx1"/>
            </a:solidFill>
          </a:ln>
        </p:spPr>
        <p:txBody>
          <a:bodyPr/>
          <a:lstStyle/>
          <a:p>
            <a:pPr algn="ctr"/>
            <a:r>
              <a:rPr lang="en-GB" dirty="0" smtClean="0">
                <a:latin typeface="Arno Pro Display" panose="02020502050506020403" pitchFamily="18" charset="0"/>
              </a:rPr>
              <a:t>Watch the video about </a:t>
            </a:r>
            <a:r>
              <a:rPr lang="en-GB" dirty="0" smtClean="0">
                <a:latin typeface="Arno Pro Display" panose="02020502050506020403" pitchFamily="18" charset="0"/>
                <a:hlinkClick r:id="rId3"/>
              </a:rPr>
              <a:t>Zeppelins</a:t>
            </a:r>
            <a:endParaRPr lang="en-GB" dirty="0">
              <a:latin typeface="Arno Pro Display" panose="02020502050506020403" pitchFamily="18" charset="0"/>
            </a:endParaRPr>
          </a:p>
        </p:txBody>
      </p:sp>
      <p:sp>
        <p:nvSpPr>
          <p:cNvPr id="3" name="Content Placeholder 2"/>
          <p:cNvSpPr>
            <a:spLocks noGrp="1"/>
          </p:cNvSpPr>
          <p:nvPr>
            <p:ph idx="1"/>
          </p:nvPr>
        </p:nvSpPr>
        <p:spPr>
          <a:solidFill>
            <a:schemeClr val="tx2">
              <a:lumMod val="20000"/>
              <a:lumOff val="80000"/>
            </a:schemeClr>
          </a:solidFill>
          <a:ln w="15875">
            <a:solidFill>
              <a:schemeClr val="tx1"/>
            </a:solidFill>
          </a:ln>
        </p:spPr>
        <p:txBody>
          <a:bodyPr/>
          <a:lstStyle/>
          <a:p>
            <a:endParaRPr lang="en-GB" sz="3600" dirty="0" smtClean="0">
              <a:latin typeface="Arno Pro Display" panose="02020502050506020403" pitchFamily="18" charset="0"/>
            </a:endParaRPr>
          </a:p>
          <a:p>
            <a:pPr marL="180000" indent="0">
              <a:buClr>
                <a:srgbClr val="C00000"/>
              </a:buClr>
            </a:pPr>
            <a:r>
              <a:rPr lang="en-GB" sz="3600" dirty="0" smtClean="0">
                <a:latin typeface="Arno Pro Display" panose="02020502050506020403" pitchFamily="18" charset="0"/>
              </a:rPr>
              <a:t> How did Germany attack Britain from the air?</a:t>
            </a:r>
          </a:p>
          <a:p>
            <a:pPr marL="180000" indent="0">
              <a:buClr>
                <a:srgbClr val="C00000"/>
              </a:buClr>
            </a:pPr>
            <a:r>
              <a:rPr lang="en-GB" sz="3600" dirty="0" smtClean="0">
                <a:latin typeface="Arno Pro Display" panose="02020502050506020403" pitchFamily="18" charset="0"/>
              </a:rPr>
              <a:t> Give three reasons why Germany attacked.</a:t>
            </a:r>
          </a:p>
          <a:p>
            <a:pPr marL="180000" indent="0">
              <a:buClr>
                <a:srgbClr val="C00000"/>
              </a:buClr>
            </a:pPr>
            <a:r>
              <a:rPr lang="en-GB" sz="3600" dirty="0" smtClean="0">
                <a:latin typeface="Arno Pro Display" panose="02020502050506020403" pitchFamily="18" charset="0"/>
              </a:rPr>
              <a:t> What effect did the air raids have on morale?</a:t>
            </a:r>
          </a:p>
          <a:p>
            <a:pPr marL="180000" indent="0">
              <a:buClr>
                <a:srgbClr val="C00000"/>
              </a:buClr>
            </a:pPr>
            <a:r>
              <a:rPr lang="en-GB" sz="3600" dirty="0" smtClean="0">
                <a:latin typeface="Arno Pro Display" panose="02020502050506020403" pitchFamily="18" charset="0"/>
              </a:rPr>
              <a:t> Why were the Zeppelins difficult to attack?</a:t>
            </a:r>
          </a:p>
          <a:p>
            <a:pPr marL="180000" indent="0">
              <a:buClr>
                <a:srgbClr val="C00000"/>
              </a:buClr>
            </a:pPr>
            <a:r>
              <a:rPr lang="en-GB" sz="3600" dirty="0" smtClean="0">
                <a:latin typeface="Arno Pro Display" panose="02020502050506020403" pitchFamily="18" charset="0"/>
              </a:rPr>
              <a:t> What new invention helped to attack Zeppelins?</a:t>
            </a:r>
          </a:p>
          <a:p>
            <a:endParaRPr lang="en-GB" sz="3600" dirty="0" smtClean="0">
              <a:latin typeface="Arno Pro Display" panose="02020502050506020403" pitchFamily="18" charset="0"/>
            </a:endParaRPr>
          </a:p>
          <a:p>
            <a:endParaRPr lang="en-GB" dirty="0"/>
          </a:p>
        </p:txBody>
      </p:sp>
      <p:sp>
        <p:nvSpPr>
          <p:cNvPr id="4" name="Date Placeholder 3"/>
          <p:cNvSpPr>
            <a:spLocks noGrp="1"/>
          </p:cNvSpPr>
          <p:nvPr>
            <p:ph type="dt" sz="half" idx="10"/>
          </p:nvPr>
        </p:nvSpPr>
        <p:spPr>
          <a:xfrm>
            <a:off x="228600" y="6294120"/>
            <a:ext cx="3352800" cy="427355"/>
          </a:xfrm>
        </p:spPr>
        <p:txBody>
          <a:bodyPr/>
          <a:lstStyle/>
          <a:p>
            <a:r>
              <a:rPr lang="en-GB" dirty="0" smtClean="0"/>
              <a:t>The Ian </a:t>
            </a:r>
            <a:r>
              <a:rPr lang="en-GB" dirty="0" err="1" smtClean="0"/>
              <a:t>Coulson</a:t>
            </a:r>
            <a:r>
              <a:rPr lang="en-GB" dirty="0" smtClean="0"/>
              <a:t> Bursary for Local History/Archaeology in Kent Schools 2019</a:t>
            </a:r>
          </a:p>
          <a:p>
            <a:endParaRPr lang="en-GB" dirty="0"/>
          </a:p>
        </p:txBody>
      </p:sp>
      <p:sp>
        <p:nvSpPr>
          <p:cNvPr id="5" name="Footer Placeholder 4"/>
          <p:cNvSpPr>
            <a:spLocks noGrp="1"/>
          </p:cNvSpPr>
          <p:nvPr>
            <p:ph type="ftr" sz="quarter" idx="11"/>
          </p:nvPr>
        </p:nvSpPr>
        <p:spPr>
          <a:xfrm>
            <a:off x="786384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2385039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H:\Local History Resources\RESOURCES FOR COULSON BURSARY 2018-9\7 Bombing of Dover and Folkestone\img_map_bombs_dover-ww1.gif"/>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097817" cy="6858000"/>
          </a:xfrm>
          <a:prstGeom prst="rect">
            <a:avLst/>
          </a:prstGeom>
          <a:noFill/>
          <a:ln>
            <a:noFill/>
          </a:ln>
        </p:spPr>
      </p:pic>
      <p:sp>
        <p:nvSpPr>
          <p:cNvPr id="3" name="TextBox 2"/>
          <p:cNvSpPr txBox="1"/>
          <p:nvPr/>
        </p:nvSpPr>
        <p:spPr>
          <a:xfrm>
            <a:off x="9298177" y="246629"/>
            <a:ext cx="2662914" cy="4832092"/>
          </a:xfrm>
          <a:prstGeom prst="rect">
            <a:avLst/>
          </a:prstGeom>
          <a:solidFill>
            <a:schemeClr val="accent2">
              <a:lumMod val="20000"/>
              <a:lumOff val="80000"/>
            </a:schemeClr>
          </a:solidFill>
          <a:ln w="15875">
            <a:solidFill>
              <a:schemeClr val="accent1"/>
            </a:solidFill>
          </a:ln>
        </p:spPr>
        <p:txBody>
          <a:bodyPr wrap="square" rtlCol="0">
            <a:spAutoFit/>
          </a:bodyPr>
          <a:lstStyle/>
          <a:p>
            <a:r>
              <a:rPr lang="en-US" sz="2800" dirty="0"/>
              <a:t>T</a:t>
            </a:r>
            <a:r>
              <a:rPr lang="en-US" sz="2800" dirty="0" smtClean="0"/>
              <a:t>here were </a:t>
            </a:r>
            <a:r>
              <a:rPr lang="en-US" sz="2800" dirty="0"/>
              <a:t>a total of fifty-three Zeppelin and fifty-seven </a:t>
            </a:r>
            <a:r>
              <a:rPr lang="en-US" sz="2800" dirty="0" err="1" smtClean="0"/>
              <a:t>aeroplane</a:t>
            </a:r>
            <a:r>
              <a:rPr lang="en-US" sz="2800" dirty="0" smtClean="0"/>
              <a:t> </a:t>
            </a:r>
            <a:r>
              <a:rPr lang="en-US" sz="2800" dirty="0"/>
              <a:t>raids on </a:t>
            </a:r>
            <a:r>
              <a:rPr lang="en-US" sz="2800" dirty="0" smtClean="0"/>
              <a:t>Britain during the First World War. </a:t>
            </a:r>
          </a:p>
          <a:p>
            <a:r>
              <a:rPr lang="en-US" sz="2800" dirty="0" smtClean="0"/>
              <a:t>1,413 </a:t>
            </a:r>
            <a:r>
              <a:rPr lang="en-US" sz="2800" dirty="0"/>
              <a:t>people </a:t>
            </a:r>
            <a:r>
              <a:rPr lang="en-US" sz="2800" dirty="0" smtClean="0"/>
              <a:t>were killed and 3,407 injured. </a:t>
            </a:r>
            <a:endParaRPr lang="en-GB" sz="2800" dirty="0"/>
          </a:p>
        </p:txBody>
      </p:sp>
      <p:sp>
        <p:nvSpPr>
          <p:cNvPr id="5" name="Date Placeholder 4"/>
          <p:cNvSpPr>
            <a:spLocks noGrp="1"/>
          </p:cNvSpPr>
          <p:nvPr>
            <p:ph type="dt" sz="half" idx="10"/>
          </p:nvPr>
        </p:nvSpPr>
        <p:spPr>
          <a:xfrm>
            <a:off x="213360" y="6263640"/>
            <a:ext cx="3581400" cy="396875"/>
          </a:xfrm>
        </p:spPr>
        <p:txBody>
          <a:bodyPr/>
          <a:lstStyle/>
          <a:p>
            <a:r>
              <a:rPr lang="en-GB" dirty="0" smtClean="0"/>
              <a:t>The Ian </a:t>
            </a:r>
            <a:r>
              <a:rPr lang="en-GB" dirty="0" err="1" smtClean="0"/>
              <a:t>Coulson</a:t>
            </a:r>
            <a:r>
              <a:rPr lang="en-GB" dirty="0" smtClean="0"/>
              <a:t> Bursary for Local History/Archaeology in Kent Schools 2019</a:t>
            </a:r>
          </a:p>
          <a:p>
            <a:endParaRPr lang="en-GB" dirty="0"/>
          </a:p>
        </p:txBody>
      </p:sp>
      <p:sp>
        <p:nvSpPr>
          <p:cNvPr id="6" name="Footer Placeholder 5"/>
          <p:cNvSpPr>
            <a:spLocks noGrp="1"/>
          </p:cNvSpPr>
          <p:nvPr>
            <p:ph type="ftr" sz="quarter" idx="11"/>
          </p:nvPr>
        </p:nvSpPr>
        <p:spPr>
          <a:xfrm>
            <a:off x="7894320" y="6295390"/>
            <a:ext cx="4114800" cy="365125"/>
          </a:xfrm>
        </p:spPr>
        <p:txBody>
          <a:bodyPr/>
          <a:lstStyle/>
          <a:p>
            <a:pPr algn="r"/>
            <a:r>
              <a:rPr lang="en-GB" dirty="0" smtClean="0"/>
              <a:t>Author: Sarah Martin </a:t>
            </a:r>
            <a:endParaRPr lang="en-GB" dirty="0"/>
          </a:p>
        </p:txBody>
      </p:sp>
      <p:sp>
        <p:nvSpPr>
          <p:cNvPr id="7" name="TextBox 6"/>
          <p:cNvSpPr txBox="1"/>
          <p:nvPr/>
        </p:nvSpPr>
        <p:spPr>
          <a:xfrm>
            <a:off x="5811864" y="0"/>
            <a:ext cx="3285641" cy="261610"/>
          </a:xfrm>
          <a:prstGeom prst="rect">
            <a:avLst/>
          </a:prstGeom>
          <a:noFill/>
        </p:spPr>
        <p:txBody>
          <a:bodyPr wrap="square" rtlCol="0">
            <a:spAutoFit/>
          </a:bodyPr>
          <a:lstStyle/>
          <a:p>
            <a:r>
              <a:rPr lang="en-GB" sz="1100" b="1" i="1" dirty="0" smtClean="0"/>
              <a:t>From</a:t>
            </a:r>
            <a:r>
              <a:rPr lang="en-GB" sz="1100" i="1" dirty="0" smtClean="0"/>
              <a:t> Dover and the Great War</a:t>
            </a:r>
            <a:r>
              <a:rPr lang="en-GB" sz="1100" dirty="0" smtClean="0"/>
              <a:t>, by J.B. Frith 1919</a:t>
            </a:r>
            <a:endParaRPr lang="en-GB" sz="1100" dirty="0"/>
          </a:p>
        </p:txBody>
      </p:sp>
    </p:spTree>
    <p:extLst>
      <p:ext uri="{BB962C8B-B14F-4D97-AF65-F5344CB8AC3E}">
        <p14:creationId xmlns:p14="http://schemas.microsoft.com/office/powerpoint/2010/main" xmlns="" val="1051569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4367" y="198850"/>
            <a:ext cx="8907559" cy="6158743"/>
          </a:xfrm>
          <a:ln w="15875">
            <a:solidFill>
              <a:schemeClr val="tx1"/>
            </a:solidFill>
          </a:ln>
        </p:spPr>
      </p:pic>
      <p:sp>
        <p:nvSpPr>
          <p:cNvPr id="5" name="TextBox 4"/>
          <p:cNvSpPr txBox="1"/>
          <p:nvPr/>
        </p:nvSpPr>
        <p:spPr>
          <a:xfrm>
            <a:off x="7328507" y="198850"/>
            <a:ext cx="4110182" cy="1015663"/>
          </a:xfrm>
          <a:prstGeom prst="rect">
            <a:avLst/>
          </a:prstGeom>
          <a:solidFill>
            <a:srgbClr val="62CBF0"/>
          </a:solidFill>
          <a:ln w="15875">
            <a:solidFill>
              <a:schemeClr val="tx1"/>
            </a:solidFill>
          </a:ln>
        </p:spPr>
        <p:txBody>
          <a:bodyPr wrap="square" rtlCol="0">
            <a:spAutoFit/>
          </a:bodyPr>
          <a:lstStyle/>
          <a:p>
            <a:pPr algn="ctr"/>
            <a:r>
              <a:rPr lang="en-GB" sz="2000" dirty="0" smtClean="0"/>
              <a:t>Many people do not realise that Britain was bombed by the Germans during the First World War.</a:t>
            </a:r>
          </a:p>
        </p:txBody>
      </p:sp>
      <p:sp>
        <p:nvSpPr>
          <p:cNvPr id="6" name="TextBox 5"/>
          <p:cNvSpPr txBox="1"/>
          <p:nvPr/>
        </p:nvSpPr>
        <p:spPr>
          <a:xfrm>
            <a:off x="9478848" y="1369888"/>
            <a:ext cx="2498436" cy="2554545"/>
          </a:xfrm>
          <a:prstGeom prst="rect">
            <a:avLst/>
          </a:prstGeom>
          <a:solidFill>
            <a:srgbClr val="62CBF0"/>
          </a:solidFill>
          <a:ln w="15875">
            <a:solidFill>
              <a:schemeClr val="tx1"/>
            </a:solidFill>
          </a:ln>
        </p:spPr>
        <p:txBody>
          <a:bodyPr wrap="square" rtlCol="0">
            <a:spAutoFit/>
          </a:bodyPr>
          <a:lstStyle/>
          <a:p>
            <a:pPr marL="72000"/>
            <a:r>
              <a:rPr lang="en-US" sz="2000" dirty="0"/>
              <a:t>In all, 159 bombs were dropped in or near </a:t>
            </a:r>
            <a:r>
              <a:rPr lang="en-US" sz="2000" dirty="0" err="1"/>
              <a:t>Folkestone</a:t>
            </a:r>
            <a:r>
              <a:rPr lang="en-US" sz="2000" dirty="0"/>
              <a:t>, killing ninety-five people (including thirty women and twenty-five children) and injuring 192. </a:t>
            </a:r>
            <a:endParaRPr lang="en-GB" sz="2000" dirty="0" smtClean="0"/>
          </a:p>
        </p:txBody>
      </p:sp>
      <p:pic>
        <p:nvPicPr>
          <p:cNvPr id="2" name="Picture 1"/>
          <p:cNvPicPr>
            <a:picLocks noChangeAspect="1"/>
          </p:cNvPicPr>
          <p:nvPr/>
        </p:nvPicPr>
        <p:blipFill>
          <a:blip r:embed="rId3" cstate="print"/>
          <a:stretch>
            <a:fillRect/>
          </a:stretch>
        </p:blipFill>
        <p:spPr>
          <a:xfrm>
            <a:off x="8933343" y="4031289"/>
            <a:ext cx="3020290" cy="2350655"/>
          </a:xfrm>
          <a:prstGeom prst="rect">
            <a:avLst/>
          </a:prstGeom>
          <a:ln w="19050">
            <a:solidFill>
              <a:schemeClr val="tx1"/>
            </a:solidFill>
          </a:ln>
        </p:spPr>
      </p:pic>
      <p:sp>
        <p:nvSpPr>
          <p:cNvPr id="3" name="TextBox 2"/>
          <p:cNvSpPr txBox="1"/>
          <p:nvPr/>
        </p:nvSpPr>
        <p:spPr>
          <a:xfrm>
            <a:off x="140393" y="6430879"/>
            <a:ext cx="12050799" cy="369332"/>
          </a:xfrm>
          <a:prstGeom prst="rect">
            <a:avLst/>
          </a:prstGeom>
          <a:solidFill>
            <a:srgbClr val="62CBF0"/>
          </a:solidFill>
          <a:ln w="15875">
            <a:solidFill>
              <a:schemeClr val="tx1"/>
            </a:solidFill>
          </a:ln>
        </p:spPr>
        <p:txBody>
          <a:bodyPr wrap="none" rtlCol="0">
            <a:spAutoFit/>
          </a:bodyPr>
          <a:lstStyle/>
          <a:p>
            <a:r>
              <a:rPr lang="en-GB" dirty="0" smtClean="0"/>
              <a:t>Gotha Bombers were used by Germany by 1917. Faster and bigger than anything the British had, they caused huge destruction.</a:t>
            </a:r>
            <a:endParaRPr lang="en-GB" dirty="0"/>
          </a:p>
        </p:txBody>
      </p:sp>
      <p:sp>
        <p:nvSpPr>
          <p:cNvPr id="7" name="Date Placeholder 6"/>
          <p:cNvSpPr>
            <a:spLocks noGrp="1"/>
          </p:cNvSpPr>
          <p:nvPr>
            <p:ph type="dt" sz="half" idx="10"/>
          </p:nvPr>
        </p:nvSpPr>
        <p:spPr>
          <a:xfrm>
            <a:off x="506537" y="6031423"/>
            <a:ext cx="3291840" cy="47307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8" name="Footer Placeholder 7"/>
          <p:cNvSpPr>
            <a:spLocks noGrp="1"/>
          </p:cNvSpPr>
          <p:nvPr>
            <p:ph type="ftr" sz="quarter" idx="11"/>
          </p:nvPr>
        </p:nvSpPr>
        <p:spPr>
          <a:xfrm>
            <a:off x="8077200" y="6156164"/>
            <a:ext cx="4114800" cy="365125"/>
          </a:xfrm>
        </p:spPr>
        <p:txBody>
          <a:bodyPr/>
          <a:lstStyle/>
          <a:p>
            <a:pPr algn="r"/>
            <a:r>
              <a:rPr lang="en-GB" dirty="0" smtClean="0">
                <a:solidFill>
                  <a:schemeClr val="tx1">
                    <a:lumMod val="85000"/>
                    <a:lumOff val="15000"/>
                  </a:schemeClr>
                </a:solidFill>
              </a:rPr>
              <a:t>Author: Sarah Martin </a:t>
            </a:r>
            <a:endParaRPr lang="en-GB" dirty="0">
              <a:solidFill>
                <a:schemeClr val="tx1">
                  <a:lumMod val="85000"/>
                  <a:lumOff val="15000"/>
                </a:schemeClr>
              </a:solidFill>
            </a:endParaRPr>
          </a:p>
        </p:txBody>
      </p:sp>
      <p:sp>
        <p:nvSpPr>
          <p:cNvPr id="9" name="Rectangle 8"/>
          <p:cNvSpPr/>
          <p:nvPr/>
        </p:nvSpPr>
        <p:spPr>
          <a:xfrm>
            <a:off x="5951349" y="5672380"/>
            <a:ext cx="1332854" cy="3254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041797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394854" y="180399"/>
            <a:ext cx="2921000" cy="867351"/>
          </a:xfrm>
          <a:solidFill>
            <a:schemeClr val="accent1">
              <a:lumMod val="20000"/>
              <a:lumOff val="80000"/>
            </a:schemeClr>
          </a:solidFill>
          <a:ln w="15875">
            <a:solidFill>
              <a:srgbClr val="000000"/>
            </a:solidFill>
          </a:ln>
        </p:spPr>
        <p:txBody>
          <a:bodyPr/>
          <a:lstStyle/>
          <a:p>
            <a:pPr algn="ctr"/>
            <a:r>
              <a:rPr lang="en-GB" b="1" dirty="0">
                <a:latin typeface="Arno Pro Caption" panose="02020502040506020403" pitchFamily="18" charset="0"/>
              </a:rPr>
              <a:t>Lesson </a:t>
            </a:r>
            <a:r>
              <a:rPr lang="en-GB" b="1" dirty="0" smtClean="0">
                <a:latin typeface="Arno Pro Caption" panose="02020502040506020403" pitchFamily="18" charset="0"/>
              </a:rPr>
              <a:t>7:</a:t>
            </a:r>
            <a:endParaRPr lang="en-GB" dirty="0"/>
          </a:p>
        </p:txBody>
      </p:sp>
      <p:sp>
        <p:nvSpPr>
          <p:cNvPr id="3" name="Content Placeholder 2"/>
          <p:cNvSpPr>
            <a:spLocks noGrp="1"/>
          </p:cNvSpPr>
          <p:nvPr>
            <p:ph idx="1"/>
          </p:nvPr>
        </p:nvSpPr>
        <p:spPr>
          <a:xfrm>
            <a:off x="6419273" y="295565"/>
            <a:ext cx="4879287" cy="2161886"/>
          </a:xfrm>
          <a:solidFill>
            <a:schemeClr val="accent1">
              <a:lumMod val="20000"/>
              <a:lumOff val="80000"/>
            </a:schemeClr>
          </a:solidFill>
          <a:ln w="19050">
            <a:solidFill>
              <a:srgbClr val="000000"/>
            </a:solidFill>
          </a:ln>
        </p:spPr>
        <p:txBody>
          <a:bodyPr>
            <a:normAutofit/>
          </a:bodyPr>
          <a:lstStyle/>
          <a:p>
            <a:pPr marL="144000" indent="0">
              <a:buNone/>
            </a:pPr>
            <a:r>
              <a:rPr lang="en-GB" sz="3200" b="1" dirty="0" smtClean="0">
                <a:latin typeface="Arial" pitchFamily="34" charset="0"/>
                <a:cs typeface="Arial" pitchFamily="34" charset="0"/>
              </a:rPr>
              <a:t>STARTER: </a:t>
            </a:r>
          </a:p>
          <a:p>
            <a:pPr marL="144000" indent="0">
              <a:buNone/>
            </a:pPr>
            <a:r>
              <a:rPr lang="en-GB" sz="3200" dirty="0" smtClean="0">
                <a:latin typeface="Arial" pitchFamily="34" charset="0"/>
                <a:cs typeface="Arial" pitchFamily="34" charset="0"/>
              </a:rPr>
              <a:t>What is happening in this picture? </a:t>
            </a:r>
          </a:p>
          <a:p>
            <a:pPr marL="144000" indent="0">
              <a:buNone/>
            </a:pPr>
            <a:r>
              <a:rPr lang="en-GB" sz="3200" dirty="0" smtClean="0">
                <a:latin typeface="Arial" pitchFamily="34" charset="0"/>
                <a:cs typeface="Arial" pitchFamily="34" charset="0"/>
              </a:rPr>
              <a:t>(Who? Where? When?)</a:t>
            </a:r>
            <a:endParaRPr lang="en-GB" sz="3200" dirty="0">
              <a:latin typeface="Arial" pitchFamily="34" charset="0"/>
              <a:cs typeface="Arial" pitchFamily="34" charset="0"/>
            </a:endParaRPr>
          </a:p>
        </p:txBody>
      </p:sp>
      <p:sp>
        <p:nvSpPr>
          <p:cNvPr id="5" name="Date Placeholder 4"/>
          <p:cNvSpPr>
            <a:spLocks noGrp="1"/>
          </p:cNvSpPr>
          <p:nvPr>
            <p:ph type="dt" sz="half" idx="10"/>
          </p:nvPr>
        </p:nvSpPr>
        <p:spPr>
          <a:xfrm>
            <a:off x="243840" y="6355080"/>
            <a:ext cx="3337560" cy="366395"/>
          </a:xfrm>
        </p:spPr>
        <p:txBody>
          <a:bodyPr/>
          <a:lstStyle/>
          <a:p>
            <a:r>
              <a:rPr lang="en-GB" dirty="0" smtClean="0">
                <a:solidFill>
                  <a:schemeClr val="bg2"/>
                </a:solidFill>
              </a:rPr>
              <a:t>The Ian </a:t>
            </a:r>
            <a:r>
              <a:rPr lang="en-GB" dirty="0" err="1" smtClean="0">
                <a:solidFill>
                  <a:schemeClr val="bg2"/>
                </a:solidFill>
              </a:rPr>
              <a:t>Coulson</a:t>
            </a:r>
            <a:r>
              <a:rPr lang="en-GB" dirty="0" smtClean="0">
                <a:solidFill>
                  <a:schemeClr val="bg2"/>
                </a:solidFill>
              </a:rPr>
              <a:t> Bursary for Local History/Archaeology in Kent Schools 2019</a:t>
            </a:r>
            <a:endParaRPr lang="en-GB" dirty="0">
              <a:solidFill>
                <a:schemeClr val="bg2"/>
              </a:solidFill>
            </a:endParaRPr>
          </a:p>
        </p:txBody>
      </p:sp>
      <p:sp>
        <p:nvSpPr>
          <p:cNvPr id="6" name="Footer Placeholder 5"/>
          <p:cNvSpPr>
            <a:spLocks noGrp="1"/>
          </p:cNvSpPr>
          <p:nvPr>
            <p:ph type="ftr" sz="quarter" idx="11"/>
          </p:nvPr>
        </p:nvSpPr>
        <p:spPr>
          <a:xfrm>
            <a:off x="8077200" y="6295390"/>
            <a:ext cx="4114800" cy="365125"/>
          </a:xfrm>
        </p:spPr>
        <p:txBody>
          <a:bodyPr/>
          <a:lstStyle/>
          <a:p>
            <a:pPr algn="r"/>
            <a:r>
              <a:rPr lang="en-GB" dirty="0" smtClean="0">
                <a:solidFill>
                  <a:schemeClr val="bg2"/>
                </a:solidFill>
              </a:rPr>
              <a:t>Author: Sarah Martin </a:t>
            </a:r>
            <a:endParaRPr lang="en-GB" dirty="0">
              <a:solidFill>
                <a:schemeClr val="bg2"/>
              </a:solidFill>
            </a:endParaRPr>
          </a:p>
        </p:txBody>
      </p:sp>
      <p:sp>
        <p:nvSpPr>
          <p:cNvPr id="7" name="TextBox 6"/>
          <p:cNvSpPr txBox="1"/>
          <p:nvPr/>
        </p:nvSpPr>
        <p:spPr>
          <a:xfrm>
            <a:off x="5749871" y="6400800"/>
            <a:ext cx="4835471" cy="246221"/>
          </a:xfrm>
          <a:prstGeom prst="rect">
            <a:avLst/>
          </a:prstGeom>
          <a:noFill/>
        </p:spPr>
        <p:txBody>
          <a:bodyPr wrap="square" rtlCol="0">
            <a:spAutoFit/>
          </a:bodyPr>
          <a:lstStyle/>
          <a:p>
            <a:r>
              <a:rPr lang="en-GB" sz="1000" dirty="0" smtClean="0">
                <a:solidFill>
                  <a:schemeClr val="bg1"/>
                </a:solidFill>
              </a:rPr>
              <a:t>https://commons.wikimedia.org/wiki/File:Van_Soest,_Attack_on_the_Medway.jpg</a:t>
            </a:r>
            <a:endParaRPr lang="en-GB" sz="1000" dirty="0">
              <a:solidFill>
                <a:schemeClr val="bg1"/>
              </a:solidFill>
            </a:endParaRPr>
          </a:p>
        </p:txBody>
      </p:sp>
    </p:spTree>
    <p:extLst>
      <p:ext uri="{BB962C8B-B14F-4D97-AF65-F5344CB8AC3E}">
        <p14:creationId xmlns:p14="http://schemas.microsoft.com/office/powerpoint/2010/main" xmlns="" val="1324798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w="15875">
            <a:solidFill>
              <a:schemeClr val="tx1"/>
            </a:solidFill>
          </a:ln>
        </p:spPr>
        <p:txBody>
          <a:bodyPr/>
          <a:lstStyle/>
          <a:p>
            <a:pPr algn="ctr"/>
            <a:r>
              <a:rPr lang="en-GB" dirty="0" smtClean="0">
                <a:latin typeface="Arno Pro Light Display" panose="02020402050506020403" pitchFamily="18" charset="0"/>
              </a:rPr>
              <a:t>Eyewitness Accounts</a:t>
            </a:r>
            <a:endParaRPr lang="en-GB" dirty="0">
              <a:latin typeface="Arno Pro Light Display" panose="02020402050506020403" pitchFamily="18" charset="0"/>
            </a:endParaRPr>
          </a:p>
        </p:txBody>
      </p:sp>
      <p:sp>
        <p:nvSpPr>
          <p:cNvPr id="3" name="Content Placeholder 2"/>
          <p:cNvSpPr>
            <a:spLocks noGrp="1"/>
          </p:cNvSpPr>
          <p:nvPr>
            <p:ph idx="1"/>
          </p:nvPr>
        </p:nvSpPr>
        <p:spPr>
          <a:xfrm>
            <a:off x="838200" y="1825625"/>
            <a:ext cx="10515600" cy="4404694"/>
          </a:xfrm>
          <a:solidFill>
            <a:schemeClr val="accent2">
              <a:lumMod val="20000"/>
              <a:lumOff val="80000"/>
            </a:schemeClr>
          </a:solidFill>
          <a:ln w="15875">
            <a:solidFill>
              <a:schemeClr val="tx1"/>
            </a:solidFill>
          </a:ln>
        </p:spPr>
        <p:txBody>
          <a:bodyPr>
            <a:normAutofit fontScale="77500" lnSpcReduction="20000"/>
          </a:bodyPr>
          <a:lstStyle/>
          <a:p>
            <a:pPr marL="0" indent="0" algn="just">
              <a:buNone/>
            </a:pPr>
            <a:endParaRPr lang="en-GB" dirty="0" smtClean="0">
              <a:latin typeface="Arno Pro Light Display" panose="02020402050506020403" pitchFamily="18" charset="0"/>
            </a:endParaRPr>
          </a:p>
          <a:p>
            <a:pPr marL="144000" indent="0">
              <a:lnSpc>
                <a:spcPct val="130000"/>
              </a:lnSpc>
              <a:spcBef>
                <a:spcPts val="0"/>
              </a:spcBef>
              <a:buNone/>
            </a:pPr>
            <a:r>
              <a:rPr lang="en-GB" sz="3400" dirty="0" smtClean="0">
                <a:latin typeface="Arial" pitchFamily="34" charset="0"/>
                <a:cs typeface="Arial" pitchFamily="34" charset="0"/>
              </a:rPr>
              <a:t>‘In </a:t>
            </a:r>
            <a:r>
              <a:rPr lang="en-GB" sz="3400" dirty="0">
                <a:latin typeface="Arial" pitchFamily="34" charset="0"/>
                <a:cs typeface="Arial" pitchFamily="34" charset="0"/>
              </a:rPr>
              <a:t>the late afternoon of a beautiful spring day, </a:t>
            </a:r>
            <a:r>
              <a:rPr lang="en-GB" sz="3400" b="1" dirty="0">
                <a:latin typeface="Arial" pitchFamily="34" charset="0"/>
                <a:cs typeface="Arial" pitchFamily="34" charset="0"/>
              </a:rPr>
              <a:t>ten-year-old Win Reynolds</a:t>
            </a:r>
            <a:r>
              <a:rPr lang="en-GB" sz="3400" dirty="0">
                <a:latin typeface="Arial" pitchFamily="34" charset="0"/>
                <a:cs typeface="Arial" pitchFamily="34" charset="0"/>
              </a:rPr>
              <a:t> was in the garden of her home in Folkestone, waiting for her aunt to take her shopping, when she heard the drone of aeroplanes. 'They were flying at height where you could see the pilots, 'she recalled, 'and thinking they were ours, I began to wave. I should think there were twenty live planes in all flying about, very low. Other people came out and waved, as did my grandparents, there was no bother at all. We'd never seen aircraft like these before</a:t>
            </a:r>
            <a:r>
              <a:rPr lang="en-GB" sz="3400" dirty="0" smtClean="0">
                <a:latin typeface="Arial" pitchFamily="34" charset="0"/>
                <a:cs typeface="Arial" pitchFamily="34" charset="0"/>
              </a:rPr>
              <a:t>.‘</a:t>
            </a:r>
          </a:p>
          <a:p>
            <a:pPr marL="144000" indent="0">
              <a:lnSpc>
                <a:spcPct val="130000"/>
              </a:lnSpc>
              <a:buNone/>
            </a:pPr>
            <a:r>
              <a:rPr lang="en-GB" sz="3400" b="1" i="1" dirty="0" smtClean="0">
                <a:latin typeface="Arial" pitchFamily="34" charset="0"/>
                <a:cs typeface="Arial" pitchFamily="34" charset="0"/>
              </a:rPr>
              <a:t>What does this tell you about the air raid on Folkestone?</a:t>
            </a:r>
            <a:endParaRPr lang="en-GB" sz="3400" b="1" i="1" dirty="0">
              <a:latin typeface="Arial" pitchFamily="34" charset="0"/>
              <a:cs typeface="Arial" pitchFamily="34" charset="0"/>
            </a:endParaRPr>
          </a:p>
        </p:txBody>
      </p:sp>
      <p:sp>
        <p:nvSpPr>
          <p:cNvPr id="4" name="Date Placeholder 3"/>
          <p:cNvSpPr>
            <a:spLocks noGrp="1"/>
          </p:cNvSpPr>
          <p:nvPr>
            <p:ph type="dt" sz="half" idx="10"/>
          </p:nvPr>
        </p:nvSpPr>
        <p:spPr>
          <a:xfrm>
            <a:off x="320040" y="6355080"/>
            <a:ext cx="3261360" cy="36639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94320" y="629539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2083548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373697"/>
          </a:xfrm>
          <a:solidFill>
            <a:schemeClr val="accent2">
              <a:lumMod val="20000"/>
              <a:lumOff val="80000"/>
            </a:schemeClr>
          </a:solidFill>
          <a:ln w="15875">
            <a:solidFill>
              <a:schemeClr val="tx1"/>
            </a:solidFill>
          </a:ln>
        </p:spPr>
        <p:txBody>
          <a:bodyPr>
            <a:normAutofit fontScale="77500" lnSpcReduction="20000"/>
          </a:bodyPr>
          <a:lstStyle/>
          <a:p>
            <a:pPr marL="0" indent="0">
              <a:buNone/>
            </a:pPr>
            <a:endParaRPr lang="en-US" sz="1300" dirty="0" smtClean="0">
              <a:latin typeface="Arno Pro Light Display" panose="02020402050506020403" pitchFamily="18" charset="0"/>
            </a:endParaRPr>
          </a:p>
          <a:p>
            <a:pPr marL="144000" indent="0">
              <a:lnSpc>
                <a:spcPct val="120000"/>
              </a:lnSpc>
              <a:buNone/>
            </a:pPr>
            <a:r>
              <a:rPr lang="en-US" sz="3100" dirty="0" smtClean="0">
                <a:latin typeface="Arial" pitchFamily="34" charset="0"/>
                <a:cs typeface="Arial" pitchFamily="34" charset="0"/>
              </a:rPr>
              <a:t>‘Caught </a:t>
            </a:r>
            <a:r>
              <a:rPr lang="en-US" sz="3100" dirty="0">
                <a:latin typeface="Arial" pitchFamily="34" charset="0"/>
                <a:cs typeface="Arial" pitchFamily="34" charset="0"/>
              </a:rPr>
              <a:t>up in the horrific carnage in Tontine Street was Win Reynolds, the young girl who had seen the planes from her garden. After a bomb exploded she was dragged into the nearest shop and taken into the cellar. But she had only been there a few seconds when a lady with two blonde girls, both about five, decided to leave to 'see that her husband was safe'. </a:t>
            </a:r>
            <a:endParaRPr lang="en-US" sz="3100" dirty="0" smtClean="0">
              <a:latin typeface="Arial" pitchFamily="34" charset="0"/>
              <a:cs typeface="Arial" pitchFamily="34" charset="0"/>
            </a:endParaRPr>
          </a:p>
          <a:p>
            <a:pPr marL="144000" indent="0">
              <a:lnSpc>
                <a:spcPct val="120000"/>
              </a:lnSpc>
              <a:buNone/>
            </a:pPr>
            <a:r>
              <a:rPr lang="en-US" sz="3100" dirty="0" smtClean="0">
                <a:latin typeface="Arial" pitchFamily="34" charset="0"/>
                <a:cs typeface="Arial" pitchFamily="34" charset="0"/>
              </a:rPr>
              <a:t>Reynolds </a:t>
            </a:r>
            <a:r>
              <a:rPr lang="en-US" sz="3100" dirty="0">
                <a:latin typeface="Arial" pitchFamily="34" charset="0"/>
                <a:cs typeface="Arial" pitchFamily="34" charset="0"/>
              </a:rPr>
              <a:t>recalled: 'Well, as she left the shop a bomb fell on </a:t>
            </a:r>
            <a:r>
              <a:rPr lang="en-US" sz="3100" dirty="0" smtClean="0">
                <a:latin typeface="Arial" pitchFamily="34" charset="0"/>
                <a:cs typeface="Arial" pitchFamily="34" charset="0"/>
              </a:rPr>
              <a:t>Stokes’ </a:t>
            </a:r>
            <a:r>
              <a:rPr lang="en-US" sz="3100" dirty="0">
                <a:latin typeface="Arial" pitchFamily="34" charset="0"/>
                <a:cs typeface="Arial" pitchFamily="34" charset="0"/>
              </a:rPr>
              <a:t>greengrocers and she got killed along with the two children with her . . . [She] was supposed to have been picked up with the two </a:t>
            </a:r>
            <a:r>
              <a:rPr lang="en-US" sz="3100" dirty="0" smtClean="0">
                <a:latin typeface="Arial" pitchFamily="34" charset="0"/>
                <a:cs typeface="Arial" pitchFamily="34" charset="0"/>
              </a:rPr>
              <a:t>children's </a:t>
            </a:r>
            <a:r>
              <a:rPr lang="en-US" sz="3100" dirty="0">
                <a:latin typeface="Arial" pitchFamily="34" charset="0"/>
                <a:cs typeface="Arial" pitchFamily="34" charset="0"/>
              </a:rPr>
              <a:t>hands, one in each of her hands, and the children blown to pieces</a:t>
            </a:r>
            <a:r>
              <a:rPr lang="en-US" sz="3100" dirty="0" smtClean="0">
                <a:latin typeface="Arial" pitchFamily="34" charset="0"/>
                <a:cs typeface="Arial" pitchFamily="34" charset="0"/>
              </a:rPr>
              <a:t>.’</a:t>
            </a:r>
          </a:p>
          <a:p>
            <a:pPr marL="144000" indent="0">
              <a:lnSpc>
                <a:spcPct val="120000"/>
              </a:lnSpc>
              <a:buNone/>
            </a:pPr>
            <a:r>
              <a:rPr lang="en-US" sz="3100" b="1" i="1" dirty="0" smtClean="0">
                <a:latin typeface="Arial" pitchFamily="34" charset="0"/>
                <a:cs typeface="Arial" pitchFamily="34" charset="0"/>
              </a:rPr>
              <a:t>What effect must this have had on the people of </a:t>
            </a:r>
            <a:r>
              <a:rPr lang="en-US" sz="3100" b="1" i="1" dirty="0" err="1" smtClean="0">
                <a:latin typeface="Arial" pitchFamily="34" charset="0"/>
                <a:cs typeface="Arial" pitchFamily="34" charset="0"/>
              </a:rPr>
              <a:t>Folkestone</a:t>
            </a:r>
            <a:r>
              <a:rPr lang="en-US" sz="3100" b="1" i="1" dirty="0" smtClean="0">
                <a:latin typeface="Arial" pitchFamily="34" charset="0"/>
                <a:cs typeface="Arial" pitchFamily="34" charset="0"/>
              </a:rPr>
              <a:t>?</a:t>
            </a:r>
            <a:endParaRPr lang="en-GB" sz="3100" b="1" i="1" dirty="0">
              <a:latin typeface="Arial" pitchFamily="34" charset="0"/>
              <a:cs typeface="Arial" pitchFamily="34" charset="0"/>
            </a:endParaRPr>
          </a:p>
        </p:txBody>
      </p:sp>
      <p:sp>
        <p:nvSpPr>
          <p:cNvPr id="4" name="Title 1"/>
          <p:cNvSpPr>
            <a:spLocks noGrp="1"/>
          </p:cNvSpPr>
          <p:nvPr>
            <p:ph type="title"/>
          </p:nvPr>
        </p:nvSpPr>
        <p:spPr>
          <a:solidFill>
            <a:schemeClr val="accent2">
              <a:lumMod val="20000"/>
              <a:lumOff val="80000"/>
            </a:schemeClr>
          </a:solidFill>
          <a:ln w="15875">
            <a:solidFill>
              <a:schemeClr val="tx1"/>
            </a:solidFill>
          </a:ln>
        </p:spPr>
        <p:txBody>
          <a:bodyPr/>
          <a:lstStyle/>
          <a:p>
            <a:pPr algn="ctr"/>
            <a:r>
              <a:rPr lang="en-GB" dirty="0" smtClean="0">
                <a:latin typeface="Arno Pro Light Display" panose="02020402050506020403" pitchFamily="18" charset="0"/>
              </a:rPr>
              <a:t>Eyewitness Accounts</a:t>
            </a:r>
            <a:endParaRPr lang="en-GB" dirty="0">
              <a:latin typeface="Arno Pro Light Display" panose="02020402050506020403" pitchFamily="18" charset="0"/>
            </a:endParaRPr>
          </a:p>
        </p:txBody>
      </p:sp>
      <p:sp>
        <p:nvSpPr>
          <p:cNvPr id="2" name="Date Placeholder 1"/>
          <p:cNvSpPr>
            <a:spLocks noGrp="1"/>
          </p:cNvSpPr>
          <p:nvPr>
            <p:ph type="dt" sz="half" idx="10"/>
          </p:nvPr>
        </p:nvSpPr>
        <p:spPr>
          <a:xfrm>
            <a:off x="198120" y="6355080"/>
            <a:ext cx="3383280" cy="366395"/>
          </a:xfrm>
        </p:spPr>
        <p:txBody>
          <a:bodyPr/>
          <a:lstStyle/>
          <a:p>
            <a:r>
              <a:rPr lang="en-GB" dirty="0" smtClean="0"/>
              <a:t>The Ian </a:t>
            </a:r>
            <a:r>
              <a:rPr lang="en-GB" dirty="0" err="1" smtClean="0"/>
              <a:t>Coulson</a:t>
            </a:r>
            <a:r>
              <a:rPr lang="en-GB" dirty="0" smtClean="0"/>
              <a:t> Bursary for Local History/Archaeology in Kent Schools 2019</a:t>
            </a:r>
          </a:p>
          <a:p>
            <a:endParaRPr lang="en-GB" dirty="0"/>
          </a:p>
        </p:txBody>
      </p:sp>
      <p:sp>
        <p:nvSpPr>
          <p:cNvPr id="5" name="Footer Placeholder 4"/>
          <p:cNvSpPr>
            <a:spLocks noGrp="1"/>
          </p:cNvSpPr>
          <p:nvPr>
            <p:ph type="ftr" sz="quarter" idx="11"/>
          </p:nvPr>
        </p:nvSpPr>
        <p:spPr>
          <a:xfrm>
            <a:off x="7894320" y="629539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306253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w="15875">
            <a:solidFill>
              <a:schemeClr val="tx1"/>
            </a:solidFill>
          </a:ln>
        </p:spPr>
        <p:txBody>
          <a:bodyPr>
            <a:normAutofit/>
          </a:bodyPr>
          <a:lstStyle/>
          <a:p>
            <a:pPr algn="ctr"/>
            <a:r>
              <a:rPr lang="en-GB" sz="4800" b="1" dirty="0" smtClean="0">
                <a:latin typeface="Arno Pro Display" panose="02020502050506020403" pitchFamily="18" charset="0"/>
              </a:rPr>
              <a:t>Activities</a:t>
            </a:r>
            <a:endParaRPr lang="en-GB" sz="4800" b="1" dirty="0">
              <a:latin typeface="Arno Pro Display" panose="02020502050506020403" pitchFamily="18" charset="0"/>
            </a:endParaRPr>
          </a:p>
        </p:txBody>
      </p:sp>
      <p:sp>
        <p:nvSpPr>
          <p:cNvPr id="3" name="Content Placeholder 2"/>
          <p:cNvSpPr>
            <a:spLocks noGrp="1"/>
          </p:cNvSpPr>
          <p:nvPr>
            <p:ph idx="1"/>
          </p:nvPr>
        </p:nvSpPr>
        <p:spPr>
          <a:xfrm>
            <a:off x="838200" y="1825625"/>
            <a:ext cx="10515600" cy="4156721"/>
          </a:xfrm>
          <a:solidFill>
            <a:schemeClr val="accent2">
              <a:lumMod val="20000"/>
              <a:lumOff val="80000"/>
            </a:schemeClr>
          </a:solidFill>
          <a:ln w="15875">
            <a:solidFill>
              <a:schemeClr val="tx1"/>
            </a:solidFill>
          </a:ln>
        </p:spPr>
        <p:txBody>
          <a:bodyPr>
            <a:normAutofit fontScale="92500"/>
          </a:bodyPr>
          <a:lstStyle/>
          <a:p>
            <a:pPr marL="0" indent="0">
              <a:buNone/>
            </a:pPr>
            <a:endParaRPr lang="en-GB" sz="1500" dirty="0" smtClean="0">
              <a:latin typeface="Arno Pro Display" panose="02020502050506020403" pitchFamily="18" charset="0"/>
            </a:endParaRPr>
          </a:p>
          <a:p>
            <a:pPr marL="180000" indent="0">
              <a:buNone/>
            </a:pPr>
            <a:r>
              <a:rPr lang="en-GB" sz="3600" dirty="0" smtClean="0">
                <a:latin typeface="Arial" pitchFamily="34" charset="0"/>
                <a:cs typeface="Arial" pitchFamily="34" charset="0"/>
              </a:rPr>
              <a:t>Look at the source sheet and the following two questions:</a:t>
            </a:r>
          </a:p>
          <a:p>
            <a:pPr marL="180000" indent="0">
              <a:buNone/>
            </a:pPr>
            <a:endParaRPr lang="en-GB" sz="1300" dirty="0" smtClean="0">
              <a:latin typeface="Arial" pitchFamily="34" charset="0"/>
              <a:cs typeface="Arial" pitchFamily="34" charset="0"/>
            </a:endParaRPr>
          </a:p>
          <a:p>
            <a:pPr marL="180000" indent="-742950">
              <a:buNone/>
            </a:pPr>
            <a:r>
              <a:rPr lang="en-US" sz="3600" dirty="0" smtClean="0">
                <a:latin typeface="Arial" pitchFamily="34" charset="0"/>
                <a:cs typeface="Arial" pitchFamily="34" charset="0"/>
              </a:rPr>
              <a:t> 1. What </a:t>
            </a:r>
            <a:r>
              <a:rPr lang="en-US" sz="3600" dirty="0">
                <a:latin typeface="Arial" pitchFamily="34" charset="0"/>
                <a:cs typeface="Arial" pitchFamily="34" charset="0"/>
              </a:rPr>
              <a:t>do you think the phrase “Total War” means</a:t>
            </a:r>
            <a:r>
              <a:rPr lang="en-US" sz="3600" dirty="0" smtClean="0">
                <a:latin typeface="Arial" pitchFamily="34" charset="0"/>
                <a:cs typeface="Arial" pitchFamily="34" charset="0"/>
              </a:rPr>
              <a:t>?</a:t>
            </a:r>
          </a:p>
          <a:p>
            <a:pPr marL="180000" indent="0">
              <a:buNone/>
            </a:pPr>
            <a:endParaRPr lang="en-US" sz="1300" dirty="0">
              <a:latin typeface="Arial" pitchFamily="34" charset="0"/>
              <a:cs typeface="Arial" pitchFamily="34" charset="0"/>
            </a:endParaRPr>
          </a:p>
          <a:p>
            <a:pPr marL="180000" indent="0">
              <a:buNone/>
            </a:pPr>
            <a:r>
              <a:rPr lang="en-US" sz="3600" dirty="0">
                <a:latin typeface="Arial" pitchFamily="34" charset="0"/>
                <a:cs typeface="Arial" pitchFamily="34" charset="0"/>
              </a:rPr>
              <a:t>2. Why do you think this phrase is used by historians to describe World War 1? Use the sources to explain your answer.</a:t>
            </a:r>
          </a:p>
          <a:p>
            <a:pPr marL="0" indent="0">
              <a:buNone/>
            </a:pPr>
            <a:endParaRPr lang="en-GB" sz="3600" dirty="0">
              <a:latin typeface="Arno Pro Display" panose="02020502050506020403" pitchFamily="18" charset="0"/>
            </a:endParaRPr>
          </a:p>
          <a:p>
            <a:pPr marL="0" indent="0">
              <a:buNone/>
            </a:pPr>
            <a:endParaRPr lang="en-GB" sz="3600" dirty="0">
              <a:latin typeface="Arno Pro Display" panose="02020502050506020403" pitchFamily="18" charset="0"/>
            </a:endParaRPr>
          </a:p>
        </p:txBody>
      </p:sp>
      <p:sp>
        <p:nvSpPr>
          <p:cNvPr id="4" name="Date Placeholder 3"/>
          <p:cNvSpPr>
            <a:spLocks noGrp="1"/>
          </p:cNvSpPr>
          <p:nvPr>
            <p:ph type="dt" sz="half" idx="10"/>
          </p:nvPr>
        </p:nvSpPr>
        <p:spPr>
          <a:xfrm>
            <a:off x="274320" y="6248400"/>
            <a:ext cx="3581400" cy="41211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7908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172287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75" y="459367"/>
            <a:ext cx="2800927" cy="1074965"/>
          </a:xfrm>
          <a:solidFill>
            <a:schemeClr val="accent1">
              <a:lumMod val="20000"/>
              <a:lumOff val="80000"/>
            </a:schemeClr>
          </a:solidFill>
          <a:ln w="15875">
            <a:solidFill>
              <a:schemeClr val="tx1"/>
            </a:solidFill>
          </a:ln>
        </p:spPr>
        <p:txBody>
          <a:bodyPr/>
          <a:lstStyle/>
          <a:p>
            <a:pPr algn="ctr"/>
            <a:r>
              <a:rPr lang="en-GB" b="1" dirty="0" smtClean="0">
                <a:latin typeface="Arno Pro Caption" panose="02020502040506020403" pitchFamily="18" charset="0"/>
              </a:rPr>
              <a:t>Plenary</a:t>
            </a:r>
            <a:endParaRPr lang="en-GB" b="1" dirty="0">
              <a:latin typeface="Arno Pro Caption" panose="02020502040506020403" pitchFamily="18" charset="0"/>
            </a:endParaRPr>
          </a:p>
        </p:txBody>
      </p:sp>
      <p:pic>
        <p:nvPicPr>
          <p:cNvPr id="5" name="Content Placeholder 4"/>
          <p:cNvPicPr>
            <a:picLocks noGrp="1" noChangeAspect="1"/>
          </p:cNvPicPr>
          <p:nvPr>
            <p:ph idx="1"/>
          </p:nvPr>
        </p:nvPicPr>
        <p:blipFill>
          <a:blip r:embed="rId2" cstate="print"/>
          <a:stretch>
            <a:fillRect/>
          </a:stretch>
        </p:blipFill>
        <p:spPr>
          <a:xfrm>
            <a:off x="5358429" y="1380722"/>
            <a:ext cx="6278049" cy="4351338"/>
          </a:xfrm>
          <a:prstGeom prst="rect">
            <a:avLst/>
          </a:prstGeom>
        </p:spPr>
      </p:pic>
      <p:sp>
        <p:nvSpPr>
          <p:cNvPr id="6" name="TextBox 5"/>
          <p:cNvSpPr txBox="1"/>
          <p:nvPr/>
        </p:nvSpPr>
        <p:spPr>
          <a:xfrm>
            <a:off x="583231" y="2789139"/>
            <a:ext cx="4155023" cy="1077218"/>
          </a:xfrm>
          <a:prstGeom prst="rect">
            <a:avLst/>
          </a:prstGeom>
          <a:solidFill>
            <a:schemeClr val="accent1">
              <a:lumMod val="20000"/>
              <a:lumOff val="80000"/>
            </a:schemeClr>
          </a:solidFill>
          <a:ln w="15875">
            <a:solidFill>
              <a:schemeClr val="tx1"/>
            </a:solidFill>
          </a:ln>
        </p:spPr>
        <p:txBody>
          <a:bodyPr wrap="square" rtlCol="0">
            <a:spAutoFit/>
          </a:bodyPr>
          <a:lstStyle/>
          <a:p>
            <a:r>
              <a:rPr lang="en-GB" sz="3200" dirty="0" smtClean="0">
                <a:latin typeface="Arial" pitchFamily="34" charset="0"/>
                <a:cs typeface="Arial" pitchFamily="34" charset="0"/>
              </a:rPr>
              <a:t>Fill in your importance card for this event</a:t>
            </a:r>
            <a:endParaRPr lang="en-GB" sz="3200" dirty="0">
              <a:latin typeface="Arial" pitchFamily="34" charset="0"/>
              <a:cs typeface="Arial" pitchFamily="34" charset="0"/>
            </a:endParaRPr>
          </a:p>
        </p:txBody>
      </p:sp>
      <p:sp>
        <p:nvSpPr>
          <p:cNvPr id="3" name="Date Placeholder 2"/>
          <p:cNvSpPr>
            <a:spLocks noGrp="1"/>
          </p:cNvSpPr>
          <p:nvPr>
            <p:ph type="dt" sz="half" idx="10"/>
          </p:nvPr>
        </p:nvSpPr>
        <p:spPr>
          <a:xfrm>
            <a:off x="304800" y="6263640"/>
            <a:ext cx="3276600" cy="45783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4" name="Footer Placeholder 3"/>
          <p:cNvSpPr>
            <a:spLocks noGrp="1"/>
          </p:cNvSpPr>
          <p:nvPr>
            <p:ph type="ftr" sz="quarter" idx="11"/>
          </p:nvPr>
        </p:nvSpPr>
        <p:spPr>
          <a:xfrm>
            <a:off x="787908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2779565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15875">
            <a:solidFill>
              <a:schemeClr val="tx1"/>
            </a:solidFill>
          </a:ln>
        </p:spPr>
        <p:txBody>
          <a:bodyPr/>
          <a:lstStyle/>
          <a:p>
            <a:pPr algn="ctr"/>
            <a:r>
              <a:rPr lang="en-GB" b="1" dirty="0" smtClean="0">
                <a:latin typeface="Arno Pro Caption" panose="02020502040506020403" pitchFamily="18" charset="0"/>
              </a:rPr>
              <a:t>Lesson </a:t>
            </a:r>
            <a:r>
              <a:rPr lang="en-GB" b="1" dirty="0" smtClean="0">
                <a:latin typeface="Arno Pro Caption" panose="02020502040506020403" pitchFamily="18" charset="0"/>
              </a:rPr>
              <a:t>10: </a:t>
            </a:r>
            <a:r>
              <a:rPr lang="en-GB" b="1" dirty="0" smtClean="0">
                <a:latin typeface="Arno Pro Caption" panose="02020502040506020403" pitchFamily="18" charset="0"/>
              </a:rPr>
              <a:t>How did Kent fool the Nazis?</a:t>
            </a:r>
            <a:endParaRPr lang="en-GB" dirty="0"/>
          </a:p>
        </p:txBody>
      </p:sp>
      <p:sp>
        <p:nvSpPr>
          <p:cNvPr id="3" name="Content Placeholder 2"/>
          <p:cNvSpPr>
            <a:spLocks noGrp="1"/>
          </p:cNvSpPr>
          <p:nvPr>
            <p:ph idx="1"/>
          </p:nvPr>
        </p:nvSpPr>
        <p:spPr>
          <a:xfrm>
            <a:off x="838200" y="1825625"/>
            <a:ext cx="10515600" cy="3536789"/>
          </a:xfrm>
          <a:solidFill>
            <a:schemeClr val="accent1">
              <a:lumMod val="20000"/>
              <a:lumOff val="80000"/>
            </a:schemeClr>
          </a:solidFill>
          <a:ln w="15875">
            <a:solidFill>
              <a:schemeClr val="tx1"/>
            </a:solidFill>
          </a:ln>
        </p:spPr>
        <p:txBody>
          <a:bodyPr>
            <a:normAutofit lnSpcReduction="10000"/>
          </a:bodyPr>
          <a:lstStyle/>
          <a:p>
            <a:pPr marL="0" indent="0">
              <a:buNone/>
            </a:pPr>
            <a:endParaRPr lang="en-GB" sz="800" b="1" dirty="0" smtClean="0"/>
          </a:p>
          <a:p>
            <a:pPr marL="0" indent="0">
              <a:buNone/>
            </a:pPr>
            <a:r>
              <a:rPr lang="en-GB" sz="3000" b="1" dirty="0" smtClean="0"/>
              <a:t>Learning </a:t>
            </a:r>
            <a:r>
              <a:rPr lang="en-GB" sz="3000" b="1" dirty="0"/>
              <a:t>Objectives:</a:t>
            </a:r>
          </a:p>
          <a:p>
            <a:pPr marL="0" indent="0">
              <a:buNone/>
            </a:pPr>
            <a:r>
              <a:rPr lang="en-GB" sz="3000" dirty="0"/>
              <a:t>Grade 3+: </a:t>
            </a:r>
            <a:r>
              <a:rPr lang="en-GB" sz="3000" dirty="0" smtClean="0"/>
              <a:t>to explain why there was a need to deceive the Nazis in 1944</a:t>
            </a:r>
            <a:endParaRPr lang="en-GB" sz="3000" dirty="0"/>
          </a:p>
          <a:p>
            <a:pPr marL="0" indent="0">
              <a:buNone/>
            </a:pPr>
            <a:r>
              <a:rPr lang="en-GB" sz="3000" dirty="0"/>
              <a:t>Grade 5+: </a:t>
            </a:r>
            <a:r>
              <a:rPr lang="en-GB" sz="3000" dirty="0" smtClean="0"/>
              <a:t>to demonstrate how Operation Fortitude was carried out </a:t>
            </a:r>
            <a:endParaRPr lang="en-GB" sz="3000" dirty="0"/>
          </a:p>
          <a:p>
            <a:pPr marL="0" indent="0">
              <a:buNone/>
            </a:pPr>
            <a:r>
              <a:rPr lang="en-GB" sz="3000" dirty="0"/>
              <a:t>Grade 7+: </a:t>
            </a:r>
            <a:r>
              <a:rPr lang="en-GB" sz="3000" dirty="0" smtClean="0"/>
              <a:t>to evaluate how significant Operation Fortitude was in the success of D-Day </a:t>
            </a:r>
            <a:endParaRPr lang="en-GB" sz="3000" dirty="0"/>
          </a:p>
          <a:p>
            <a:endParaRPr lang="en-GB" dirty="0"/>
          </a:p>
        </p:txBody>
      </p:sp>
      <p:sp>
        <p:nvSpPr>
          <p:cNvPr id="4" name="Date Placeholder 3"/>
          <p:cNvSpPr>
            <a:spLocks noGrp="1"/>
          </p:cNvSpPr>
          <p:nvPr>
            <p:ph type="dt" sz="half" idx="10"/>
          </p:nvPr>
        </p:nvSpPr>
        <p:spPr>
          <a:xfrm>
            <a:off x="198120" y="6339840"/>
            <a:ext cx="3383280" cy="38163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9432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1392010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98280" y="699521"/>
            <a:ext cx="2895600" cy="5139869"/>
          </a:xfrm>
          <a:prstGeom prst="rect">
            <a:avLst/>
          </a:prstGeom>
          <a:solidFill>
            <a:schemeClr val="accent1">
              <a:lumMod val="20000"/>
              <a:lumOff val="80000"/>
            </a:schemeClr>
          </a:solidFill>
          <a:ln w="15875">
            <a:solidFill>
              <a:schemeClr val="tx1"/>
            </a:solidFill>
          </a:ln>
        </p:spPr>
        <p:txBody>
          <a:bodyPr wrap="square" rtlCol="0">
            <a:spAutoFit/>
          </a:bodyPr>
          <a:lstStyle/>
          <a:p>
            <a:pPr algn="ctr"/>
            <a:r>
              <a:rPr lang="en-GB" sz="3600" b="1" dirty="0" smtClean="0">
                <a:latin typeface="Arno Pro Display" panose="02020502050506020403" pitchFamily="18" charset="0"/>
              </a:rPr>
              <a:t>Starter: </a:t>
            </a:r>
          </a:p>
          <a:p>
            <a:endParaRPr lang="en-GB" sz="1600" dirty="0" smtClean="0">
              <a:latin typeface="Arno Pro Display" panose="02020502050506020403" pitchFamily="18" charset="0"/>
            </a:endParaRPr>
          </a:p>
          <a:p>
            <a:pPr marL="144000"/>
            <a:r>
              <a:rPr lang="en-GB" sz="3600" dirty="0" smtClean="0">
                <a:latin typeface="Arial" pitchFamily="34" charset="0"/>
                <a:cs typeface="Arial" pitchFamily="34" charset="0"/>
              </a:rPr>
              <a:t>What does this picture show? </a:t>
            </a:r>
          </a:p>
          <a:p>
            <a:pPr marL="144000"/>
            <a:endParaRPr lang="en-GB" sz="1600" dirty="0">
              <a:latin typeface="Arial" pitchFamily="34" charset="0"/>
              <a:cs typeface="Arial" pitchFamily="34" charset="0"/>
            </a:endParaRPr>
          </a:p>
          <a:p>
            <a:pPr marL="144000"/>
            <a:r>
              <a:rPr lang="en-GB" sz="3600" dirty="0" smtClean="0">
                <a:latin typeface="Arial" pitchFamily="34" charset="0"/>
                <a:cs typeface="Arial" pitchFamily="34" charset="0"/>
              </a:rPr>
              <a:t>Is there anything strange about it?</a:t>
            </a:r>
          </a:p>
          <a:p>
            <a:pPr marL="144000"/>
            <a:endParaRPr lang="en-GB" sz="800" dirty="0">
              <a:latin typeface="Arial" pitchFamily="34" charset="0"/>
              <a:cs typeface="Arial" pitchFamily="34" charset="0"/>
            </a:endParaRPr>
          </a:p>
        </p:txBody>
      </p:sp>
      <p:sp>
        <p:nvSpPr>
          <p:cNvPr id="3" name="Date Placeholder 2"/>
          <p:cNvSpPr>
            <a:spLocks noGrp="1"/>
          </p:cNvSpPr>
          <p:nvPr>
            <p:ph type="dt" sz="half" idx="10"/>
          </p:nvPr>
        </p:nvSpPr>
        <p:spPr>
          <a:xfrm>
            <a:off x="182880" y="6339840"/>
            <a:ext cx="3398520" cy="38163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6" name="Footer Placeholder 5"/>
          <p:cNvSpPr>
            <a:spLocks noGrp="1"/>
          </p:cNvSpPr>
          <p:nvPr>
            <p:ph type="ftr" sz="quarter" idx="11"/>
          </p:nvPr>
        </p:nvSpPr>
        <p:spPr>
          <a:xfrm>
            <a:off x="7848600" y="6295390"/>
            <a:ext cx="4114800" cy="365125"/>
          </a:xfrm>
        </p:spPr>
        <p:txBody>
          <a:bodyPr/>
          <a:lstStyle/>
          <a:p>
            <a:pPr algn="r"/>
            <a:r>
              <a:rPr lang="en-GB" dirty="0" smtClean="0"/>
              <a:t>Author: Sarah Martin </a:t>
            </a:r>
            <a:endParaRPr lang="en-GB" dirty="0"/>
          </a:p>
        </p:txBody>
      </p:sp>
      <p:pic>
        <p:nvPicPr>
          <p:cNvPr id="17410" name="Picture 2" descr="https://1.bp.blogspot.com/-YqGn1C98SzM/WOcjrUbPFyI/AAAAAAAAMjI/ym5CYCOUZ5UabKTF_NohyRtz7qjCI8j_QCLcB/s1600/dummy_tanks_2.jpg"/>
          <p:cNvPicPr>
            <a:picLocks noGrp="1" noChangeAspect="1" noChangeArrowheads="1"/>
          </p:cNvPicPr>
          <p:nvPr>
            <p:ph idx="1"/>
          </p:nvPr>
        </p:nvPicPr>
        <p:blipFill>
          <a:blip r:embed="rId2" cstate="print"/>
          <a:srcRect/>
          <a:stretch>
            <a:fillRect/>
          </a:stretch>
        </p:blipFill>
        <p:spPr bwMode="auto">
          <a:xfrm>
            <a:off x="280894" y="411480"/>
            <a:ext cx="8698344" cy="5670233"/>
          </a:xfrm>
          <a:prstGeom prst="rect">
            <a:avLst/>
          </a:prstGeom>
          <a:noFill/>
          <a:ln w="3175">
            <a:solidFill>
              <a:schemeClr val="accent1">
                <a:lumMod val="50000"/>
              </a:schemeClr>
            </a:solidFill>
          </a:ln>
        </p:spPr>
      </p:pic>
      <p:sp>
        <p:nvSpPr>
          <p:cNvPr id="7" name="TextBox 6"/>
          <p:cNvSpPr txBox="1"/>
          <p:nvPr/>
        </p:nvSpPr>
        <p:spPr>
          <a:xfrm>
            <a:off x="5827363" y="5734373"/>
            <a:ext cx="3084162" cy="276999"/>
          </a:xfrm>
          <a:prstGeom prst="rect">
            <a:avLst/>
          </a:prstGeom>
          <a:noFill/>
        </p:spPr>
        <p:txBody>
          <a:bodyPr wrap="square" rtlCol="0">
            <a:spAutoFit/>
          </a:bodyPr>
          <a:lstStyle/>
          <a:p>
            <a:r>
              <a:rPr lang="en-GB" sz="1200" dirty="0" smtClean="0"/>
              <a:t>(Rick Beyer/Hatcher Graduate Library)</a:t>
            </a:r>
            <a:endParaRPr lang="en-GB" sz="1200" dirty="0"/>
          </a:p>
        </p:txBody>
      </p:sp>
    </p:spTree>
    <p:extLst>
      <p:ext uri="{BB962C8B-B14F-4D97-AF65-F5344CB8AC3E}">
        <p14:creationId xmlns:p14="http://schemas.microsoft.com/office/powerpoint/2010/main" xmlns="" val="3783417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0948"/>
          </a:xfrm>
          <a:solidFill>
            <a:schemeClr val="accent2">
              <a:lumMod val="40000"/>
              <a:lumOff val="60000"/>
            </a:schemeClr>
          </a:solidFill>
          <a:ln w="15875">
            <a:solidFill>
              <a:schemeClr val="tx1"/>
            </a:solidFill>
          </a:ln>
        </p:spPr>
        <p:txBody>
          <a:bodyPr>
            <a:normAutofit fontScale="90000"/>
          </a:bodyPr>
          <a:lstStyle/>
          <a:p>
            <a:pPr algn="ctr"/>
            <a:r>
              <a:rPr lang="en-GB" sz="5400" b="1" dirty="0" smtClean="0">
                <a:latin typeface="Arno Pro Display" panose="02020502050506020403" pitchFamily="18" charset="0"/>
              </a:rPr>
              <a:t>World War Two</a:t>
            </a:r>
            <a:endParaRPr lang="en-GB" sz="5400" b="1" dirty="0">
              <a:latin typeface="Arno Pro Display" panose="02020502050506020403" pitchFamily="18" charset="0"/>
            </a:endParaRPr>
          </a:p>
        </p:txBody>
      </p:sp>
      <p:sp>
        <p:nvSpPr>
          <p:cNvPr id="3" name="Content Placeholder 2"/>
          <p:cNvSpPr>
            <a:spLocks noGrp="1"/>
          </p:cNvSpPr>
          <p:nvPr>
            <p:ph idx="1"/>
          </p:nvPr>
        </p:nvSpPr>
        <p:spPr>
          <a:xfrm>
            <a:off x="838200" y="1310640"/>
            <a:ext cx="10515600" cy="4754880"/>
          </a:xfrm>
          <a:solidFill>
            <a:schemeClr val="accent2">
              <a:lumMod val="40000"/>
              <a:lumOff val="60000"/>
            </a:schemeClr>
          </a:solidFill>
          <a:ln w="15875">
            <a:solidFill>
              <a:schemeClr val="tx1"/>
            </a:solidFill>
          </a:ln>
        </p:spPr>
        <p:txBody>
          <a:bodyPr>
            <a:normAutofit fontScale="40000" lnSpcReduction="20000"/>
          </a:bodyPr>
          <a:lstStyle/>
          <a:p>
            <a:pPr>
              <a:buNone/>
            </a:pPr>
            <a:endParaRPr lang="en-GB" sz="1000" dirty="0" smtClean="0"/>
          </a:p>
          <a:p>
            <a:pPr marL="0">
              <a:lnSpc>
                <a:spcPct val="120000"/>
              </a:lnSpc>
              <a:buNone/>
            </a:pPr>
            <a:r>
              <a:rPr lang="en-GB" sz="5900" dirty="0" smtClean="0">
                <a:latin typeface="Arial" pitchFamily="34" charset="0"/>
                <a:cs typeface="Arial" pitchFamily="34" charset="0"/>
              </a:rPr>
              <a:t>The Second World War started in 1939 after Hitler invaded Poland. In 1940 he invaded France and Belgium where the British Army (BEF) had been sent to help defend its allies. They were outnumbered and quickly overpowered. In May 1940, the Dunkirk evacuation was launched to save the British army and bring the survivors back home. Although mainland Britain was not invaded, Western Europe remained occupied by the Nazis.</a:t>
            </a:r>
          </a:p>
          <a:p>
            <a:pPr marL="0">
              <a:lnSpc>
                <a:spcPct val="120000"/>
              </a:lnSpc>
              <a:buNone/>
            </a:pPr>
            <a:endParaRPr lang="en-GB" sz="2000" dirty="0" smtClean="0">
              <a:latin typeface="Arial" pitchFamily="34" charset="0"/>
              <a:cs typeface="Arial" pitchFamily="34" charset="0"/>
            </a:endParaRPr>
          </a:p>
          <a:p>
            <a:pPr marL="0">
              <a:lnSpc>
                <a:spcPct val="120000"/>
              </a:lnSpc>
              <a:buNone/>
            </a:pPr>
            <a:r>
              <a:rPr lang="en-GB" sz="5900" dirty="0" smtClean="0">
                <a:latin typeface="Arial" pitchFamily="34" charset="0"/>
                <a:cs typeface="Arial" pitchFamily="34" charset="0"/>
              </a:rPr>
              <a:t>By 1944, a massive sea invasion of Northern France was planned by the British, Canadians and Americans (which became known as </a:t>
            </a:r>
            <a:r>
              <a:rPr lang="en-GB" sz="5900" b="1" dirty="0" smtClean="0">
                <a:latin typeface="Arial" pitchFamily="34" charset="0"/>
                <a:cs typeface="Arial" pitchFamily="34" charset="0"/>
              </a:rPr>
              <a:t>D-Day</a:t>
            </a:r>
            <a:r>
              <a:rPr lang="en-GB" sz="5900" dirty="0" smtClean="0">
                <a:latin typeface="Arial" pitchFamily="34" charset="0"/>
                <a:cs typeface="Arial" pitchFamily="34" charset="0"/>
              </a:rPr>
              <a:t>) but they needed the element of surprise to achieve success. So they devised a plan to trick the Nazis. It was code-named </a:t>
            </a:r>
            <a:r>
              <a:rPr lang="en-GB" sz="5900" b="1" dirty="0" smtClean="0">
                <a:latin typeface="Arial" pitchFamily="34" charset="0"/>
                <a:cs typeface="Arial" pitchFamily="34" charset="0"/>
              </a:rPr>
              <a:t>Operation Fortitude</a:t>
            </a:r>
            <a:r>
              <a:rPr lang="en-GB" sz="5900" dirty="0" smtClean="0">
                <a:latin typeface="Arial" pitchFamily="34" charset="0"/>
                <a:cs typeface="Arial" pitchFamily="34" charset="0"/>
              </a:rPr>
              <a:t>....</a:t>
            </a:r>
          </a:p>
          <a:p>
            <a:endParaRPr lang="en-GB" sz="3600" dirty="0" smtClean="0"/>
          </a:p>
          <a:p>
            <a:pPr marL="0" indent="0" algn="just">
              <a:buNone/>
            </a:pPr>
            <a:endParaRPr lang="en-GB" sz="3600" dirty="0">
              <a:latin typeface="Arno Pro Display" panose="02020502050506020403" pitchFamily="18" charset="0"/>
            </a:endParaRPr>
          </a:p>
        </p:txBody>
      </p:sp>
      <p:sp>
        <p:nvSpPr>
          <p:cNvPr id="4" name="Date Placeholder 3"/>
          <p:cNvSpPr>
            <a:spLocks noGrp="1"/>
          </p:cNvSpPr>
          <p:nvPr>
            <p:ph type="dt" sz="half" idx="10"/>
          </p:nvPr>
        </p:nvSpPr>
        <p:spPr>
          <a:xfrm>
            <a:off x="198120" y="6355080"/>
            <a:ext cx="3383280" cy="366395"/>
          </a:xfrm>
        </p:spPr>
        <p:txBody>
          <a:bodyPr/>
          <a:lstStyle/>
          <a:p>
            <a:r>
              <a:rPr lang="en-GB" dirty="0" smtClean="0"/>
              <a:t>The Ian </a:t>
            </a:r>
            <a:r>
              <a:rPr lang="en-GB" dirty="0" err="1" smtClean="0"/>
              <a:t>Coulson</a:t>
            </a:r>
            <a:r>
              <a:rPr lang="en-GB" dirty="0" smtClean="0"/>
              <a:t> Bursary for Local History/Archaeology in Kent Schools 2019</a:t>
            </a:r>
          </a:p>
          <a:p>
            <a:endParaRPr lang="en-GB" dirty="0"/>
          </a:p>
        </p:txBody>
      </p:sp>
      <p:sp>
        <p:nvSpPr>
          <p:cNvPr id="5" name="Footer Placeholder 4"/>
          <p:cNvSpPr>
            <a:spLocks noGrp="1"/>
          </p:cNvSpPr>
          <p:nvPr>
            <p:ph type="ftr" sz="quarter" idx="11"/>
          </p:nvPr>
        </p:nvSpPr>
        <p:spPr>
          <a:xfrm>
            <a:off x="7879080" y="629539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3747926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1"/>
            <a:ext cx="10289309" cy="6842129"/>
          </a:xfrm>
          <a:prstGeom prst="rect">
            <a:avLst/>
          </a:prstGeom>
          <a:ln w="15875">
            <a:solidFill>
              <a:schemeClr val="tx1"/>
            </a:solidFill>
          </a:ln>
        </p:spPr>
      </p:pic>
      <p:sp>
        <p:nvSpPr>
          <p:cNvPr id="5" name="TextBox 4"/>
          <p:cNvSpPr txBox="1"/>
          <p:nvPr/>
        </p:nvSpPr>
        <p:spPr>
          <a:xfrm>
            <a:off x="10420037" y="408409"/>
            <a:ext cx="1631349" cy="5845446"/>
          </a:xfrm>
          <a:prstGeom prst="rect">
            <a:avLst/>
          </a:prstGeom>
          <a:solidFill>
            <a:srgbClr val="F9F9D1"/>
          </a:solidFill>
          <a:ln w="15875">
            <a:solidFill>
              <a:schemeClr val="tx1"/>
            </a:solidFill>
          </a:ln>
        </p:spPr>
        <p:txBody>
          <a:bodyPr wrap="square" rtlCol="0">
            <a:spAutoFit/>
          </a:bodyPr>
          <a:lstStyle/>
          <a:p>
            <a:pPr marL="72000">
              <a:lnSpc>
                <a:spcPct val="107000"/>
              </a:lnSpc>
              <a:spcAft>
                <a:spcPts val="800"/>
              </a:spcAft>
            </a:pPr>
            <a:r>
              <a:rPr lang="en-GB" sz="1600" dirty="0">
                <a:latin typeface="Arial" pitchFamily="34" charset="0"/>
                <a:ea typeface="Calibri" panose="020F0502020204030204" pitchFamily="34" charset="0"/>
                <a:cs typeface="Arial" pitchFamily="34" charset="0"/>
              </a:rPr>
              <a:t>This was the proposed plan for the D-Day invasion on 6</a:t>
            </a:r>
            <a:r>
              <a:rPr lang="en-GB" sz="1600" baseline="30000" dirty="0">
                <a:latin typeface="Arial" pitchFamily="34" charset="0"/>
                <a:ea typeface="Calibri" panose="020F0502020204030204" pitchFamily="34" charset="0"/>
                <a:cs typeface="Arial" pitchFamily="34" charset="0"/>
              </a:rPr>
              <a:t>th</a:t>
            </a:r>
            <a:r>
              <a:rPr lang="en-GB" sz="1600" dirty="0">
                <a:latin typeface="Arial" pitchFamily="34" charset="0"/>
                <a:ea typeface="Calibri" panose="020F0502020204030204" pitchFamily="34" charset="0"/>
                <a:cs typeface="Arial" pitchFamily="34" charset="0"/>
              </a:rPr>
              <a:t> June 1944. </a:t>
            </a:r>
            <a:endParaRPr lang="en-GB" sz="1600" dirty="0" smtClean="0">
              <a:latin typeface="Arial" pitchFamily="34" charset="0"/>
              <a:ea typeface="Calibri" panose="020F0502020204030204" pitchFamily="34" charset="0"/>
              <a:cs typeface="Arial" pitchFamily="34" charset="0"/>
            </a:endParaRPr>
          </a:p>
          <a:p>
            <a:pPr marL="72000">
              <a:lnSpc>
                <a:spcPct val="107000"/>
              </a:lnSpc>
              <a:spcAft>
                <a:spcPts val="800"/>
              </a:spcAft>
            </a:pPr>
            <a:endParaRPr lang="en-GB" sz="800" dirty="0">
              <a:latin typeface="Arial" pitchFamily="34" charset="0"/>
              <a:ea typeface="Calibri" panose="020F0502020204030204" pitchFamily="34" charset="0"/>
              <a:cs typeface="Arial" pitchFamily="34" charset="0"/>
            </a:endParaRPr>
          </a:p>
          <a:p>
            <a:pPr marL="72000">
              <a:lnSpc>
                <a:spcPct val="107000"/>
              </a:lnSpc>
              <a:spcAft>
                <a:spcPts val="800"/>
              </a:spcAft>
            </a:pPr>
            <a:r>
              <a:rPr lang="en-GB" sz="1600" dirty="0">
                <a:latin typeface="Arial" pitchFamily="34" charset="0"/>
                <a:ea typeface="Calibri" panose="020F0502020204030204" pitchFamily="34" charset="0"/>
                <a:cs typeface="Arial" pitchFamily="34" charset="0"/>
              </a:rPr>
              <a:t>Why was </a:t>
            </a:r>
            <a:r>
              <a:rPr lang="en-GB" sz="1600" dirty="0" smtClean="0">
                <a:latin typeface="Arial" pitchFamily="34" charset="0"/>
                <a:ea typeface="Calibri" panose="020F0502020204030204" pitchFamily="34" charset="0"/>
                <a:cs typeface="Arial" pitchFamily="34" charset="0"/>
              </a:rPr>
              <a:t>Normandy </a:t>
            </a:r>
            <a:r>
              <a:rPr lang="en-GB" sz="1600" dirty="0">
                <a:latin typeface="Arial" pitchFamily="34" charset="0"/>
                <a:ea typeface="Calibri" panose="020F0502020204030204" pitchFamily="34" charset="0"/>
                <a:cs typeface="Arial" pitchFamily="34" charset="0"/>
              </a:rPr>
              <a:t>not the obvious place to attack</a:t>
            </a:r>
            <a:r>
              <a:rPr lang="en-GB" sz="1600" dirty="0" smtClean="0">
                <a:latin typeface="Arial" pitchFamily="34" charset="0"/>
                <a:ea typeface="Calibri" panose="020F0502020204030204" pitchFamily="34" charset="0"/>
                <a:cs typeface="Arial" pitchFamily="34" charset="0"/>
              </a:rPr>
              <a:t>?</a:t>
            </a:r>
          </a:p>
          <a:p>
            <a:pPr marL="72000">
              <a:lnSpc>
                <a:spcPct val="107000"/>
              </a:lnSpc>
              <a:spcAft>
                <a:spcPts val="800"/>
              </a:spcAft>
            </a:pPr>
            <a:endParaRPr lang="en-GB" sz="800" dirty="0">
              <a:latin typeface="Arial" pitchFamily="34" charset="0"/>
              <a:ea typeface="Calibri" panose="020F0502020204030204" pitchFamily="34" charset="0"/>
              <a:cs typeface="Arial" pitchFamily="34" charset="0"/>
            </a:endParaRPr>
          </a:p>
          <a:p>
            <a:pPr marL="72000">
              <a:lnSpc>
                <a:spcPct val="107000"/>
              </a:lnSpc>
              <a:spcAft>
                <a:spcPts val="800"/>
              </a:spcAft>
            </a:pPr>
            <a:r>
              <a:rPr lang="en-GB" sz="1600" dirty="0">
                <a:latin typeface="Arial" pitchFamily="34" charset="0"/>
                <a:ea typeface="Calibri" panose="020F0502020204030204" pitchFamily="34" charset="0"/>
                <a:cs typeface="Arial" pitchFamily="34" charset="0"/>
              </a:rPr>
              <a:t>What problems might this plan have presented</a:t>
            </a:r>
            <a:r>
              <a:rPr lang="en-GB" sz="1600" dirty="0" smtClean="0">
                <a:latin typeface="Arial" pitchFamily="34" charset="0"/>
                <a:ea typeface="Calibri" panose="020F0502020204030204" pitchFamily="34" charset="0"/>
                <a:cs typeface="Arial" pitchFamily="34" charset="0"/>
              </a:rPr>
              <a:t>?</a:t>
            </a:r>
          </a:p>
          <a:p>
            <a:pPr marL="72000">
              <a:lnSpc>
                <a:spcPct val="107000"/>
              </a:lnSpc>
              <a:spcAft>
                <a:spcPts val="800"/>
              </a:spcAft>
            </a:pPr>
            <a:endParaRPr lang="en-GB" sz="800" dirty="0">
              <a:latin typeface="Arial" pitchFamily="34" charset="0"/>
              <a:ea typeface="Calibri" panose="020F0502020204030204" pitchFamily="34" charset="0"/>
              <a:cs typeface="Arial" pitchFamily="34" charset="0"/>
            </a:endParaRPr>
          </a:p>
          <a:p>
            <a:pPr marL="72000">
              <a:lnSpc>
                <a:spcPct val="107000"/>
              </a:lnSpc>
              <a:spcAft>
                <a:spcPts val="800"/>
              </a:spcAft>
            </a:pPr>
            <a:r>
              <a:rPr lang="en-GB" sz="1600" dirty="0">
                <a:latin typeface="Arial" pitchFamily="34" charset="0"/>
                <a:ea typeface="Calibri" panose="020F0502020204030204" pitchFamily="34" charset="0"/>
                <a:cs typeface="Arial" pitchFamily="34" charset="0"/>
              </a:rPr>
              <a:t>Where would it have been more obvious to attack</a:t>
            </a:r>
            <a:r>
              <a:rPr lang="en-GB" sz="1600" dirty="0" smtClean="0">
                <a:latin typeface="Arial" pitchFamily="34" charset="0"/>
                <a:ea typeface="Calibri" panose="020F0502020204030204" pitchFamily="34" charset="0"/>
                <a:cs typeface="Arial" pitchFamily="34" charset="0"/>
              </a:rPr>
              <a:t>?</a:t>
            </a:r>
            <a:endParaRPr lang="en-GB" sz="1100" dirty="0">
              <a:effectLst/>
              <a:latin typeface="Arial" pitchFamily="34" charset="0"/>
              <a:ea typeface="Calibri" panose="020F0502020204030204" pitchFamily="34" charset="0"/>
              <a:cs typeface="Arial" pitchFamily="34" charset="0"/>
            </a:endParaRPr>
          </a:p>
        </p:txBody>
      </p:sp>
      <p:sp>
        <p:nvSpPr>
          <p:cNvPr id="2" name="Date Placeholder 1"/>
          <p:cNvSpPr>
            <a:spLocks noGrp="1"/>
          </p:cNvSpPr>
          <p:nvPr>
            <p:ph type="dt" sz="half" idx="10"/>
          </p:nvPr>
        </p:nvSpPr>
        <p:spPr>
          <a:xfrm>
            <a:off x="289560" y="6324600"/>
            <a:ext cx="3291840" cy="39687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3" name="Footer Placeholder 2"/>
          <p:cNvSpPr>
            <a:spLocks noGrp="1"/>
          </p:cNvSpPr>
          <p:nvPr>
            <p:ph type="ftr" sz="quarter" idx="11"/>
          </p:nvPr>
        </p:nvSpPr>
        <p:spPr>
          <a:xfrm>
            <a:off x="8077200" y="6492875"/>
            <a:ext cx="4114800" cy="365125"/>
          </a:xfrm>
        </p:spPr>
        <p:txBody>
          <a:bodyPr/>
          <a:lstStyle/>
          <a:p>
            <a:pPr algn="r"/>
            <a:r>
              <a:rPr lang="en-GB" dirty="0" smtClean="0"/>
              <a:t>Author: Sarah Martin </a:t>
            </a:r>
            <a:endParaRPr lang="en-GB" dirty="0"/>
          </a:p>
        </p:txBody>
      </p:sp>
      <p:sp>
        <p:nvSpPr>
          <p:cNvPr id="6" name="TextBox 5"/>
          <p:cNvSpPr txBox="1"/>
          <p:nvPr/>
        </p:nvSpPr>
        <p:spPr>
          <a:xfrm rot="540167">
            <a:off x="4695987" y="5362414"/>
            <a:ext cx="1766806" cy="307777"/>
          </a:xfrm>
          <a:prstGeom prst="rect">
            <a:avLst/>
          </a:prstGeom>
          <a:noFill/>
        </p:spPr>
        <p:txBody>
          <a:bodyPr wrap="square" rtlCol="0">
            <a:spAutoFit/>
          </a:bodyPr>
          <a:lstStyle/>
          <a:p>
            <a:r>
              <a:rPr lang="en-GB" sz="1400" dirty="0" smtClean="0"/>
              <a:t>NORMANDY</a:t>
            </a:r>
            <a:endParaRPr lang="en-GB" sz="1400" dirty="0"/>
          </a:p>
        </p:txBody>
      </p:sp>
    </p:spTree>
    <p:extLst>
      <p:ext uri="{BB962C8B-B14F-4D97-AF65-F5344CB8AC3E}">
        <p14:creationId xmlns:p14="http://schemas.microsoft.com/office/powerpoint/2010/main" xmlns="" val="27052121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9F9D1"/>
          </a:solidFill>
          <a:ln w="15875">
            <a:solidFill>
              <a:schemeClr val="tx1"/>
            </a:solidFill>
          </a:ln>
        </p:spPr>
        <p:txBody>
          <a:bodyPr>
            <a:normAutofit/>
          </a:bodyPr>
          <a:lstStyle/>
          <a:p>
            <a:pPr algn="ctr"/>
            <a:r>
              <a:rPr lang="en-GB" sz="4800" b="1" dirty="0" smtClean="0">
                <a:latin typeface="Arno Pro Display" panose="02020502050506020403" pitchFamily="18" charset="0"/>
                <a:hlinkClick r:id="rId3"/>
              </a:rPr>
              <a:t>Operation Fortitude</a:t>
            </a:r>
            <a:endParaRPr lang="en-GB" sz="4800" b="1" dirty="0">
              <a:latin typeface="Arno Pro Display" panose="02020502050506020403" pitchFamily="18" charset="0"/>
            </a:endParaRPr>
          </a:p>
        </p:txBody>
      </p:sp>
      <p:sp>
        <p:nvSpPr>
          <p:cNvPr id="3" name="Content Placeholder 2"/>
          <p:cNvSpPr>
            <a:spLocks noGrp="1"/>
          </p:cNvSpPr>
          <p:nvPr>
            <p:ph idx="1"/>
          </p:nvPr>
        </p:nvSpPr>
        <p:spPr>
          <a:solidFill>
            <a:srgbClr val="F9F9D1"/>
          </a:solidFill>
        </p:spPr>
        <p:txBody>
          <a:bodyPr/>
          <a:lstStyle/>
          <a:p>
            <a:pPr marL="144000" indent="0">
              <a:buNone/>
            </a:pPr>
            <a:endParaRPr lang="en-GB" sz="800" dirty="0" smtClean="0">
              <a:latin typeface="Arial" pitchFamily="34" charset="0"/>
              <a:cs typeface="Arial" pitchFamily="34" charset="0"/>
            </a:endParaRPr>
          </a:p>
          <a:p>
            <a:pPr marL="144000" indent="0">
              <a:buNone/>
            </a:pPr>
            <a:r>
              <a:rPr lang="en-GB" sz="3600" dirty="0" smtClean="0">
                <a:latin typeface="Arial" pitchFamily="34" charset="0"/>
                <a:cs typeface="Arial" pitchFamily="34" charset="0"/>
              </a:rPr>
              <a:t>Watch the video. How did Britain use:</a:t>
            </a:r>
          </a:p>
          <a:p>
            <a:pPr marL="144000" indent="0">
              <a:buNone/>
            </a:pPr>
            <a:endParaRPr lang="en-GB" sz="1000" dirty="0" smtClean="0">
              <a:latin typeface="Arial" pitchFamily="34" charset="0"/>
              <a:cs typeface="Arial" pitchFamily="34" charset="0"/>
            </a:endParaRPr>
          </a:p>
          <a:p>
            <a:pPr marL="144000" indent="0">
              <a:buAutoNum type="arabicPeriod"/>
            </a:pPr>
            <a:r>
              <a:rPr lang="en-GB" sz="3600" dirty="0" smtClean="0">
                <a:latin typeface="Arial" pitchFamily="34" charset="0"/>
                <a:cs typeface="Arial" pitchFamily="34" charset="0"/>
              </a:rPr>
              <a:t> Double agents?</a:t>
            </a:r>
          </a:p>
          <a:p>
            <a:pPr marL="144000" indent="0">
              <a:buAutoNum type="arabicPeriod"/>
            </a:pPr>
            <a:r>
              <a:rPr lang="en-GB" sz="3600" dirty="0" smtClean="0">
                <a:latin typeface="Arial" pitchFamily="34" charset="0"/>
                <a:cs typeface="Arial" pitchFamily="34" charset="0"/>
              </a:rPr>
              <a:t> Mock (pretend) invasions?</a:t>
            </a:r>
          </a:p>
          <a:p>
            <a:pPr marL="144000" indent="0">
              <a:buAutoNum type="arabicPeriod"/>
            </a:pPr>
            <a:r>
              <a:rPr lang="en-GB" sz="3600" dirty="0" smtClean="0">
                <a:latin typeface="Arial" pitchFamily="34" charset="0"/>
                <a:cs typeface="Arial" pitchFamily="34" charset="0"/>
              </a:rPr>
              <a:t> Fake military equipment?</a:t>
            </a:r>
          </a:p>
          <a:p>
            <a:pPr marL="144000" indent="0">
              <a:buAutoNum type="arabicPeriod"/>
            </a:pPr>
            <a:r>
              <a:rPr lang="en-GB" sz="3600" dirty="0" smtClean="0">
                <a:latin typeface="Arial" pitchFamily="34" charset="0"/>
                <a:cs typeface="Arial" pitchFamily="34" charset="0"/>
              </a:rPr>
              <a:t> The 1st US Army Group?</a:t>
            </a:r>
          </a:p>
          <a:p>
            <a:pPr marL="144000" indent="-514350">
              <a:buAutoNum type="arabicPeriod"/>
            </a:pPr>
            <a:endParaRPr lang="en-GB" dirty="0" smtClean="0">
              <a:latin typeface="Arial" pitchFamily="34" charset="0"/>
              <a:cs typeface="Arial" pitchFamily="34" charset="0"/>
            </a:endParaRPr>
          </a:p>
          <a:p>
            <a:pPr marL="514350" indent="-514350">
              <a:buAutoNum type="arabicPeriod"/>
            </a:pPr>
            <a:endParaRPr lang="en-GB" dirty="0"/>
          </a:p>
        </p:txBody>
      </p:sp>
      <p:sp>
        <p:nvSpPr>
          <p:cNvPr id="4" name="Date Placeholder 3"/>
          <p:cNvSpPr>
            <a:spLocks noGrp="1"/>
          </p:cNvSpPr>
          <p:nvPr>
            <p:ph type="dt" sz="half" idx="10"/>
          </p:nvPr>
        </p:nvSpPr>
        <p:spPr>
          <a:xfrm>
            <a:off x="198120" y="6324600"/>
            <a:ext cx="3383280" cy="39687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757160" y="626491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3691104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9F9D1"/>
          </a:solidFill>
          <a:ln w="15875">
            <a:solidFill>
              <a:schemeClr val="tx1"/>
            </a:solidFill>
          </a:ln>
        </p:spPr>
        <p:txBody>
          <a:bodyPr>
            <a:normAutofit/>
          </a:bodyPr>
          <a:lstStyle/>
          <a:p>
            <a:pPr algn="ctr"/>
            <a:r>
              <a:rPr lang="en-GB" sz="5400" b="1" dirty="0" smtClean="0">
                <a:latin typeface="Arno Pro Display" panose="02020502050506020403" pitchFamily="18" charset="0"/>
              </a:rPr>
              <a:t>Activity</a:t>
            </a:r>
            <a:endParaRPr lang="en-GB" sz="5400" b="1" dirty="0">
              <a:latin typeface="Arno Pro Display" panose="02020502050506020403" pitchFamily="18" charset="0"/>
            </a:endParaRPr>
          </a:p>
        </p:txBody>
      </p:sp>
      <p:sp>
        <p:nvSpPr>
          <p:cNvPr id="3" name="Content Placeholder 2"/>
          <p:cNvSpPr>
            <a:spLocks noGrp="1"/>
          </p:cNvSpPr>
          <p:nvPr>
            <p:ph idx="1"/>
          </p:nvPr>
        </p:nvSpPr>
        <p:spPr>
          <a:solidFill>
            <a:srgbClr val="F9F9D1"/>
          </a:solidFill>
          <a:ln w="15875">
            <a:solidFill>
              <a:schemeClr val="tx1"/>
            </a:solidFill>
          </a:ln>
        </p:spPr>
        <p:txBody>
          <a:bodyPr>
            <a:normAutofit/>
          </a:bodyPr>
          <a:lstStyle/>
          <a:p>
            <a:pPr marL="0" indent="0">
              <a:buNone/>
            </a:pPr>
            <a:endParaRPr lang="en-GB" sz="1200" dirty="0" smtClean="0"/>
          </a:p>
          <a:p>
            <a:pPr marL="0" indent="0">
              <a:buNone/>
            </a:pPr>
            <a:r>
              <a:rPr lang="en-GB" dirty="0" smtClean="0"/>
              <a:t>Imagine that you are a member of the Control Section in London which is planning Operation Fortitude. </a:t>
            </a:r>
          </a:p>
          <a:p>
            <a:pPr marL="0" indent="0">
              <a:buNone/>
            </a:pPr>
            <a:endParaRPr lang="en-GB" sz="1200" dirty="0"/>
          </a:p>
          <a:p>
            <a:pPr marL="0" indent="0">
              <a:buNone/>
            </a:pPr>
            <a:r>
              <a:rPr lang="en-GB" dirty="0" smtClean="0"/>
              <a:t>You must write a top-secret briefing note to the Prime Minister, Winston Churchill. Explain your plan to trick the Nazis – Operation Fortitude. </a:t>
            </a:r>
          </a:p>
          <a:p>
            <a:pPr marL="0" indent="0">
              <a:buClr>
                <a:srgbClr val="C00000"/>
              </a:buClr>
              <a:buFont typeface="Wingdings" pitchFamily="2" charset="2"/>
              <a:buChar char="l"/>
            </a:pPr>
            <a:r>
              <a:rPr lang="en-GB" dirty="0" smtClean="0"/>
              <a:t> What do you propose to do?</a:t>
            </a:r>
          </a:p>
          <a:p>
            <a:pPr marL="0" indent="0">
              <a:buClr>
                <a:srgbClr val="C00000"/>
              </a:buClr>
              <a:buFont typeface="Wingdings" pitchFamily="2" charset="2"/>
              <a:buChar char="l"/>
            </a:pPr>
            <a:r>
              <a:rPr lang="en-GB" dirty="0" smtClean="0"/>
              <a:t> How will you fool the Nazis?</a:t>
            </a:r>
          </a:p>
          <a:p>
            <a:pPr marL="0" indent="0">
              <a:buClr>
                <a:srgbClr val="C00000"/>
              </a:buClr>
              <a:buFont typeface="Wingdings" pitchFamily="2" charset="2"/>
              <a:buChar char="l"/>
            </a:pPr>
            <a:r>
              <a:rPr lang="en-GB" dirty="0" smtClean="0"/>
              <a:t> Why is it essential to do this?</a:t>
            </a:r>
          </a:p>
          <a:p>
            <a:pPr marL="0" indent="0">
              <a:buNone/>
            </a:pPr>
            <a:endParaRPr lang="en-GB" dirty="0"/>
          </a:p>
        </p:txBody>
      </p:sp>
      <p:pic>
        <p:nvPicPr>
          <p:cNvPr id="4" name="Picture 3"/>
          <p:cNvPicPr>
            <a:picLocks noChangeAspect="1"/>
          </p:cNvPicPr>
          <p:nvPr/>
        </p:nvPicPr>
        <p:blipFill>
          <a:blip r:embed="rId2" cstate="print"/>
          <a:stretch>
            <a:fillRect/>
          </a:stretch>
        </p:blipFill>
        <p:spPr>
          <a:xfrm>
            <a:off x="1325879" y="397246"/>
            <a:ext cx="3002281" cy="1297727"/>
          </a:xfrm>
          <a:prstGeom prst="rect">
            <a:avLst/>
          </a:prstGeom>
          <a:ln w="15875">
            <a:noFill/>
          </a:ln>
        </p:spPr>
      </p:pic>
      <p:sp>
        <p:nvSpPr>
          <p:cNvPr id="5" name="Date Placeholder 4"/>
          <p:cNvSpPr>
            <a:spLocks noGrp="1"/>
          </p:cNvSpPr>
          <p:nvPr>
            <p:ph type="dt" sz="half" idx="10"/>
          </p:nvPr>
        </p:nvSpPr>
        <p:spPr>
          <a:xfrm>
            <a:off x="213360" y="6233160"/>
            <a:ext cx="3368040" cy="48831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6" name="Footer Placeholder 5"/>
          <p:cNvSpPr>
            <a:spLocks noGrp="1"/>
          </p:cNvSpPr>
          <p:nvPr>
            <p:ph type="ftr" sz="quarter" idx="11"/>
          </p:nvPr>
        </p:nvSpPr>
        <p:spPr>
          <a:xfrm>
            <a:off x="7818120" y="629539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2374284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15875">
            <a:solidFill>
              <a:srgbClr val="000000"/>
            </a:solidFill>
          </a:ln>
        </p:spPr>
        <p:txBody>
          <a:bodyPr/>
          <a:lstStyle/>
          <a:p>
            <a:pPr algn="ctr"/>
            <a:r>
              <a:rPr lang="en-GB" b="1" dirty="0" smtClean="0">
                <a:latin typeface="Arno Pro Caption" panose="02020502040506020403" pitchFamily="18" charset="0"/>
              </a:rPr>
              <a:t>Lesson 7: Why did the Dutch attack Chatham in 1667?</a:t>
            </a:r>
            <a:endParaRPr lang="en-GB" dirty="0"/>
          </a:p>
        </p:txBody>
      </p:sp>
      <p:sp>
        <p:nvSpPr>
          <p:cNvPr id="3" name="Content Placeholder 2"/>
          <p:cNvSpPr>
            <a:spLocks noGrp="1"/>
          </p:cNvSpPr>
          <p:nvPr>
            <p:ph idx="1"/>
          </p:nvPr>
        </p:nvSpPr>
        <p:spPr>
          <a:xfrm>
            <a:off x="838200" y="1825625"/>
            <a:ext cx="10515600" cy="3813175"/>
          </a:xfrm>
          <a:solidFill>
            <a:schemeClr val="accent1">
              <a:lumMod val="20000"/>
              <a:lumOff val="80000"/>
            </a:schemeClr>
          </a:solidFill>
          <a:ln w="15875">
            <a:solidFill>
              <a:srgbClr val="000000"/>
            </a:solidFill>
          </a:ln>
        </p:spPr>
        <p:txBody>
          <a:bodyPr/>
          <a:lstStyle/>
          <a:p>
            <a:pPr marL="0" indent="0">
              <a:buNone/>
            </a:pPr>
            <a:endParaRPr lang="en-GB" sz="1000" b="1" dirty="0" smtClean="0"/>
          </a:p>
          <a:p>
            <a:pPr marL="0" indent="0">
              <a:buNone/>
            </a:pPr>
            <a:r>
              <a:rPr lang="en-GB" b="1" dirty="0" smtClean="0"/>
              <a:t>Learning </a:t>
            </a:r>
            <a:r>
              <a:rPr lang="en-GB" b="1" dirty="0"/>
              <a:t>Objectives</a:t>
            </a:r>
            <a:r>
              <a:rPr lang="en-GB" b="1" dirty="0" smtClean="0"/>
              <a:t>:</a:t>
            </a:r>
          </a:p>
          <a:p>
            <a:pPr marL="0" indent="0">
              <a:buNone/>
            </a:pPr>
            <a:endParaRPr lang="en-GB" sz="1200" b="1" u="sng" dirty="0"/>
          </a:p>
          <a:p>
            <a:pPr marL="0" indent="0">
              <a:buNone/>
            </a:pPr>
            <a:r>
              <a:rPr lang="en-GB" dirty="0"/>
              <a:t>Grade 3+: </a:t>
            </a:r>
            <a:r>
              <a:rPr lang="en-GB" dirty="0" smtClean="0"/>
              <a:t>to explain why the Dutch decided to attack in 1667</a:t>
            </a:r>
          </a:p>
          <a:p>
            <a:pPr marL="0" indent="0">
              <a:buNone/>
            </a:pPr>
            <a:endParaRPr lang="en-GB" dirty="0"/>
          </a:p>
          <a:p>
            <a:pPr marL="0" indent="0">
              <a:buNone/>
            </a:pPr>
            <a:r>
              <a:rPr lang="en-GB" dirty="0"/>
              <a:t>Grade 5+: </a:t>
            </a:r>
            <a:r>
              <a:rPr lang="en-GB" dirty="0" smtClean="0"/>
              <a:t>to discuss what happened during the attack</a:t>
            </a:r>
          </a:p>
          <a:p>
            <a:pPr marL="0" indent="0">
              <a:buNone/>
            </a:pPr>
            <a:endParaRPr lang="en-GB" dirty="0"/>
          </a:p>
          <a:p>
            <a:pPr marL="0" indent="0">
              <a:buNone/>
            </a:pPr>
            <a:r>
              <a:rPr lang="en-GB" dirty="0"/>
              <a:t>Grade 7</a:t>
            </a:r>
            <a:r>
              <a:rPr lang="en-GB" dirty="0" smtClean="0"/>
              <a:t>+: to evaluate the effects of the attack</a:t>
            </a:r>
            <a:endParaRPr lang="en-GB" dirty="0"/>
          </a:p>
          <a:p>
            <a:endParaRPr lang="en-GB" dirty="0"/>
          </a:p>
        </p:txBody>
      </p:sp>
      <p:sp>
        <p:nvSpPr>
          <p:cNvPr id="4" name="Date Placeholder 3"/>
          <p:cNvSpPr>
            <a:spLocks noGrp="1"/>
          </p:cNvSpPr>
          <p:nvPr>
            <p:ph type="dt" sz="half" idx="10"/>
          </p:nvPr>
        </p:nvSpPr>
        <p:spPr>
          <a:xfrm>
            <a:off x="243840" y="6339840"/>
            <a:ext cx="3337560" cy="38163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79080" y="629539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928599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1219" y="402956"/>
            <a:ext cx="2570018" cy="1121478"/>
          </a:xfrm>
          <a:solidFill>
            <a:schemeClr val="accent1">
              <a:lumMod val="20000"/>
              <a:lumOff val="80000"/>
            </a:schemeClr>
          </a:solidFill>
          <a:ln w="15875">
            <a:solidFill>
              <a:schemeClr val="tx1"/>
            </a:solidFill>
          </a:ln>
        </p:spPr>
        <p:txBody>
          <a:bodyPr/>
          <a:lstStyle/>
          <a:p>
            <a:pPr algn="ctr"/>
            <a:r>
              <a:rPr lang="en-GB" b="1" dirty="0" smtClean="0">
                <a:latin typeface="Arno Pro Caption" panose="02020502040506020403" pitchFamily="18" charset="0"/>
              </a:rPr>
              <a:t>Plenary</a:t>
            </a:r>
            <a:endParaRPr lang="en-GB" b="1" dirty="0">
              <a:latin typeface="Arno Pro Caption" panose="02020502040506020403" pitchFamily="18" charset="0"/>
            </a:endParaRPr>
          </a:p>
        </p:txBody>
      </p:sp>
      <p:pic>
        <p:nvPicPr>
          <p:cNvPr id="5" name="Content Placeholder 4"/>
          <p:cNvPicPr>
            <a:picLocks noGrp="1" noChangeAspect="1"/>
          </p:cNvPicPr>
          <p:nvPr>
            <p:ph idx="1"/>
          </p:nvPr>
        </p:nvPicPr>
        <p:blipFill>
          <a:blip r:embed="rId2" cstate="print"/>
          <a:stretch>
            <a:fillRect/>
          </a:stretch>
        </p:blipFill>
        <p:spPr>
          <a:xfrm>
            <a:off x="5358429" y="1799177"/>
            <a:ext cx="6278049" cy="4351338"/>
          </a:xfrm>
          <a:prstGeom prst="rect">
            <a:avLst/>
          </a:prstGeom>
        </p:spPr>
      </p:pic>
      <p:sp>
        <p:nvSpPr>
          <p:cNvPr id="6" name="TextBox 5"/>
          <p:cNvSpPr txBox="1"/>
          <p:nvPr/>
        </p:nvSpPr>
        <p:spPr>
          <a:xfrm>
            <a:off x="583231" y="4654885"/>
            <a:ext cx="4155023" cy="1077218"/>
          </a:xfrm>
          <a:prstGeom prst="rect">
            <a:avLst/>
          </a:prstGeom>
          <a:solidFill>
            <a:schemeClr val="accent1">
              <a:lumMod val="20000"/>
              <a:lumOff val="80000"/>
            </a:schemeClr>
          </a:solidFill>
          <a:ln w="15875">
            <a:solidFill>
              <a:schemeClr val="tx1"/>
            </a:solidFill>
          </a:ln>
        </p:spPr>
        <p:txBody>
          <a:bodyPr wrap="square" rtlCol="0">
            <a:spAutoFit/>
          </a:bodyPr>
          <a:lstStyle/>
          <a:p>
            <a:r>
              <a:rPr lang="en-GB" sz="3200" dirty="0" smtClean="0">
                <a:latin typeface="Arial" pitchFamily="34" charset="0"/>
                <a:cs typeface="Arial" pitchFamily="34" charset="0"/>
              </a:rPr>
              <a:t>Fill in your importance card for this event</a:t>
            </a:r>
            <a:endParaRPr lang="en-GB" sz="3200" dirty="0">
              <a:latin typeface="Arial" pitchFamily="34" charset="0"/>
              <a:cs typeface="Arial" pitchFamily="34" charset="0"/>
            </a:endParaRPr>
          </a:p>
        </p:txBody>
      </p:sp>
      <p:sp>
        <p:nvSpPr>
          <p:cNvPr id="7" name="TextBox 6"/>
          <p:cNvSpPr txBox="1"/>
          <p:nvPr/>
        </p:nvSpPr>
        <p:spPr>
          <a:xfrm>
            <a:off x="583231" y="784848"/>
            <a:ext cx="4155023" cy="2554545"/>
          </a:xfrm>
          <a:prstGeom prst="rect">
            <a:avLst/>
          </a:prstGeom>
          <a:solidFill>
            <a:schemeClr val="accent1">
              <a:lumMod val="20000"/>
              <a:lumOff val="80000"/>
            </a:schemeClr>
          </a:solidFill>
          <a:ln w="15875">
            <a:solidFill>
              <a:schemeClr val="tx1"/>
            </a:solidFill>
          </a:ln>
        </p:spPr>
        <p:txBody>
          <a:bodyPr wrap="square" rtlCol="0">
            <a:spAutoFit/>
          </a:bodyPr>
          <a:lstStyle/>
          <a:p>
            <a:pPr marL="144000"/>
            <a:r>
              <a:rPr lang="en-GB" sz="3200" b="1" dirty="0" smtClean="0">
                <a:latin typeface="Arial" pitchFamily="34" charset="0"/>
                <a:cs typeface="Arial" pitchFamily="34" charset="0"/>
              </a:rPr>
              <a:t>EXTENSION:</a:t>
            </a:r>
          </a:p>
          <a:p>
            <a:pPr marL="144000"/>
            <a:r>
              <a:rPr lang="en-GB" sz="3200" dirty="0" smtClean="0">
                <a:latin typeface="Arial" pitchFamily="34" charset="0"/>
                <a:cs typeface="Arial" pitchFamily="34" charset="0"/>
              </a:rPr>
              <a:t>Do you think D-Day would have succeeded without Operation Fortitude?</a:t>
            </a:r>
            <a:endParaRPr lang="en-GB" sz="3200" dirty="0">
              <a:latin typeface="Arial" pitchFamily="34" charset="0"/>
              <a:cs typeface="Arial" pitchFamily="34" charset="0"/>
            </a:endParaRPr>
          </a:p>
        </p:txBody>
      </p:sp>
      <p:sp>
        <p:nvSpPr>
          <p:cNvPr id="3" name="Date Placeholder 2"/>
          <p:cNvSpPr>
            <a:spLocks noGrp="1"/>
          </p:cNvSpPr>
          <p:nvPr>
            <p:ph type="dt" sz="half" idx="10"/>
          </p:nvPr>
        </p:nvSpPr>
        <p:spPr>
          <a:xfrm>
            <a:off x="213360" y="6309360"/>
            <a:ext cx="3368040" cy="41211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4" name="Footer Placeholder 3"/>
          <p:cNvSpPr>
            <a:spLocks noGrp="1"/>
          </p:cNvSpPr>
          <p:nvPr>
            <p:ph type="ftr" sz="quarter" idx="11"/>
          </p:nvPr>
        </p:nvSpPr>
        <p:spPr>
          <a:xfrm>
            <a:off x="7863840" y="629539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2652518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15875">
            <a:solidFill>
              <a:schemeClr val="tx1"/>
            </a:solidFill>
          </a:ln>
        </p:spPr>
        <p:txBody>
          <a:bodyPr/>
          <a:lstStyle/>
          <a:p>
            <a:pPr algn="ctr"/>
            <a:r>
              <a:rPr lang="en-GB" b="1" dirty="0" smtClean="0">
                <a:latin typeface="Arno Pro Caption" panose="02020502040506020403" pitchFamily="18" charset="0"/>
              </a:rPr>
              <a:t>Lesson 11: Kent’s Place in History!</a:t>
            </a:r>
            <a:endParaRPr lang="en-GB" dirty="0"/>
          </a:p>
        </p:txBody>
      </p:sp>
      <p:sp>
        <p:nvSpPr>
          <p:cNvPr id="3" name="Content Placeholder 2"/>
          <p:cNvSpPr>
            <a:spLocks noGrp="1"/>
          </p:cNvSpPr>
          <p:nvPr>
            <p:ph idx="1"/>
          </p:nvPr>
        </p:nvSpPr>
        <p:spPr>
          <a:xfrm>
            <a:off x="838200" y="1825625"/>
            <a:ext cx="10515600" cy="3908748"/>
          </a:xfrm>
          <a:solidFill>
            <a:schemeClr val="accent1">
              <a:lumMod val="20000"/>
              <a:lumOff val="80000"/>
            </a:schemeClr>
          </a:solidFill>
          <a:ln w="15875">
            <a:solidFill>
              <a:schemeClr val="tx1"/>
            </a:solidFill>
          </a:ln>
        </p:spPr>
        <p:txBody>
          <a:bodyPr/>
          <a:lstStyle/>
          <a:p>
            <a:pPr marL="0" indent="0">
              <a:buNone/>
            </a:pPr>
            <a:endParaRPr lang="en-GB" sz="800" b="1" dirty="0" smtClean="0"/>
          </a:p>
          <a:p>
            <a:pPr marL="0" indent="0">
              <a:buNone/>
            </a:pPr>
            <a:r>
              <a:rPr lang="en-GB" b="1" dirty="0" smtClean="0"/>
              <a:t>Learning </a:t>
            </a:r>
            <a:r>
              <a:rPr lang="en-GB" b="1" dirty="0"/>
              <a:t>Objectives:</a:t>
            </a:r>
          </a:p>
          <a:p>
            <a:pPr marL="0" indent="0">
              <a:buNone/>
            </a:pPr>
            <a:r>
              <a:rPr lang="en-GB" dirty="0"/>
              <a:t>Grade 3+: </a:t>
            </a:r>
            <a:r>
              <a:rPr lang="en-GB" dirty="0" smtClean="0"/>
              <a:t>to explain when the threat of invasion has threatened the people of Kent</a:t>
            </a:r>
            <a:endParaRPr lang="en-GB" dirty="0"/>
          </a:p>
          <a:p>
            <a:pPr marL="0" indent="0">
              <a:buNone/>
            </a:pPr>
            <a:r>
              <a:rPr lang="en-GB" dirty="0"/>
              <a:t>Grade 5+: </a:t>
            </a:r>
            <a:r>
              <a:rPr lang="en-GB" dirty="0" smtClean="0"/>
              <a:t>to demonstrate how another factor has influenced Kentish history</a:t>
            </a:r>
            <a:endParaRPr lang="en-GB" dirty="0"/>
          </a:p>
          <a:p>
            <a:pPr marL="0" indent="0">
              <a:buNone/>
            </a:pPr>
            <a:r>
              <a:rPr lang="en-GB" dirty="0"/>
              <a:t>Grade 7+: </a:t>
            </a:r>
            <a:r>
              <a:rPr lang="en-GB" dirty="0" smtClean="0"/>
              <a:t>to evaluate which events and factors have most greatly influenced Kentish history </a:t>
            </a:r>
            <a:endParaRPr lang="en-GB" dirty="0"/>
          </a:p>
          <a:p>
            <a:endParaRPr lang="en-GB" dirty="0"/>
          </a:p>
        </p:txBody>
      </p:sp>
      <p:sp>
        <p:nvSpPr>
          <p:cNvPr id="4" name="Date Placeholder 3"/>
          <p:cNvSpPr>
            <a:spLocks noGrp="1"/>
          </p:cNvSpPr>
          <p:nvPr>
            <p:ph type="dt" sz="half" idx="10"/>
          </p:nvPr>
        </p:nvSpPr>
        <p:spPr>
          <a:xfrm>
            <a:off x="243840" y="6278880"/>
            <a:ext cx="3337560" cy="442595"/>
          </a:xfrm>
        </p:spPr>
        <p:txBody>
          <a:bodyPr/>
          <a:lstStyle/>
          <a:p>
            <a:r>
              <a:rPr lang="en-GB" dirty="0" smtClean="0"/>
              <a:t>The Ian </a:t>
            </a:r>
            <a:r>
              <a:rPr lang="en-GB" dirty="0" err="1" smtClean="0"/>
              <a:t>Coulson</a:t>
            </a:r>
            <a:r>
              <a:rPr lang="en-GB" dirty="0" smtClean="0"/>
              <a:t> Bursary for Local History/Archaeology in Kent Schools 2019</a:t>
            </a:r>
          </a:p>
          <a:p>
            <a:endParaRPr lang="en-GB" dirty="0"/>
          </a:p>
        </p:txBody>
      </p:sp>
      <p:sp>
        <p:nvSpPr>
          <p:cNvPr id="5" name="Footer Placeholder 4"/>
          <p:cNvSpPr>
            <a:spLocks noGrp="1"/>
          </p:cNvSpPr>
          <p:nvPr>
            <p:ph type="ftr" sz="quarter" idx="11"/>
          </p:nvPr>
        </p:nvSpPr>
        <p:spPr>
          <a:xfrm>
            <a:off x="780288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4072978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98" y="232474"/>
            <a:ext cx="10515600" cy="2428381"/>
          </a:xfrm>
          <a:solidFill>
            <a:schemeClr val="accent4">
              <a:lumMod val="20000"/>
              <a:lumOff val="80000"/>
            </a:schemeClr>
          </a:solidFill>
          <a:ln w="15875">
            <a:solidFill>
              <a:schemeClr val="tx1"/>
            </a:solidFill>
          </a:ln>
        </p:spPr>
        <p:txBody>
          <a:bodyPr>
            <a:normAutofit fontScale="90000"/>
          </a:bodyPr>
          <a:lstStyle/>
          <a:p>
            <a:pPr marL="144000"/>
            <a:r>
              <a:rPr lang="en-GB" b="1" u="sng" dirty="0" smtClean="0">
                <a:latin typeface="Arial" pitchFamily="34" charset="0"/>
                <a:cs typeface="Arial" pitchFamily="34" charset="0"/>
              </a:rPr>
              <a:t/>
            </a:r>
            <a:br>
              <a:rPr lang="en-GB" b="1" u="sng" dirty="0" smtClean="0">
                <a:latin typeface="Arial" pitchFamily="34" charset="0"/>
                <a:cs typeface="Arial" pitchFamily="34" charset="0"/>
              </a:rPr>
            </a:br>
            <a:r>
              <a:rPr lang="en-GB" b="1" dirty="0" smtClean="0">
                <a:latin typeface="Arial" pitchFamily="34" charset="0"/>
                <a:cs typeface="Arial" pitchFamily="34" charset="0"/>
              </a:rPr>
              <a:t>Assessment:</a:t>
            </a:r>
            <a:r>
              <a:rPr lang="en-GB" dirty="0" smtClean="0">
                <a:latin typeface="Arial" pitchFamily="34" charset="0"/>
                <a:cs typeface="Arial" pitchFamily="34" charset="0"/>
              </a:rPr>
              <a:t/>
            </a:r>
            <a:br>
              <a:rPr lang="en-GB" dirty="0" smtClean="0">
                <a:latin typeface="Arial" pitchFamily="34" charset="0"/>
                <a:cs typeface="Arial" pitchFamily="34" charset="0"/>
              </a:rPr>
            </a:br>
            <a:r>
              <a:rPr lang="en-US" dirty="0" smtClean="0">
                <a:latin typeface="Arial" pitchFamily="34" charset="0"/>
                <a:cs typeface="Arial" pitchFamily="34" charset="0"/>
              </a:rPr>
              <a:t>To </a:t>
            </a:r>
            <a:r>
              <a:rPr lang="en-US" dirty="0">
                <a:latin typeface="Arial" pitchFamily="34" charset="0"/>
                <a:cs typeface="Arial" pitchFamily="34" charset="0"/>
              </a:rPr>
              <a:t>what extent did </a:t>
            </a:r>
            <a:r>
              <a:rPr lang="en-US" dirty="0" smtClean="0">
                <a:latin typeface="Arial" pitchFamily="34" charset="0"/>
                <a:cs typeface="Arial" pitchFamily="34" charset="0"/>
              </a:rPr>
              <a:t>war </a:t>
            </a:r>
            <a:r>
              <a:rPr lang="en-US" dirty="0">
                <a:latin typeface="Arial" pitchFamily="34" charset="0"/>
                <a:cs typeface="Arial" pitchFamily="34" charset="0"/>
              </a:rPr>
              <a:t>and invasions have the greatest </a:t>
            </a:r>
            <a:r>
              <a:rPr lang="en-US" dirty="0" smtClean="0">
                <a:latin typeface="Arial" pitchFamily="34" charset="0"/>
                <a:cs typeface="Arial" pitchFamily="34" charset="0"/>
              </a:rPr>
              <a:t>effect </a:t>
            </a:r>
            <a:r>
              <a:rPr lang="en-US" dirty="0">
                <a:latin typeface="Arial" pitchFamily="34" charset="0"/>
                <a:cs typeface="Arial" pitchFamily="34" charset="0"/>
              </a:rPr>
              <a:t>on the people of Kent between 43 </a:t>
            </a:r>
            <a:r>
              <a:rPr lang="en-US" dirty="0" smtClean="0">
                <a:latin typeface="Arial" pitchFamily="34" charset="0"/>
                <a:cs typeface="Arial" pitchFamily="34" charset="0"/>
              </a:rPr>
              <a:t>AD – 1945 </a:t>
            </a:r>
            <a:r>
              <a:rPr lang="en-US" dirty="0">
                <a:latin typeface="Arial" pitchFamily="34" charset="0"/>
                <a:cs typeface="Arial" pitchFamily="34" charset="0"/>
              </a:rPr>
              <a:t>AD? </a:t>
            </a:r>
            <a:r>
              <a:rPr lang="en-US" dirty="0">
                <a:latin typeface="Arno Pro Display" panose="02020502050506020403" pitchFamily="18" charset="0"/>
              </a:rPr>
              <a:t>		          </a:t>
            </a:r>
            <a:r>
              <a:rPr lang="en-US" dirty="0" smtClean="0">
                <a:latin typeface="Arno Pro Display" panose="02020502050506020403" pitchFamily="18" charset="0"/>
              </a:rPr>
              <a:t>			</a:t>
            </a:r>
            <a:endParaRPr lang="en-GB" dirty="0">
              <a:latin typeface="Arno Pro Display" panose="02020502050506020403" pitchFamily="18" charset="0"/>
            </a:endParaRPr>
          </a:p>
        </p:txBody>
      </p:sp>
      <p:sp>
        <p:nvSpPr>
          <p:cNvPr id="3" name="Content Placeholder 2"/>
          <p:cNvSpPr>
            <a:spLocks noGrp="1"/>
          </p:cNvSpPr>
          <p:nvPr>
            <p:ph idx="1"/>
          </p:nvPr>
        </p:nvSpPr>
        <p:spPr>
          <a:xfrm>
            <a:off x="869197" y="2793453"/>
            <a:ext cx="10515600" cy="3312879"/>
          </a:xfrm>
          <a:solidFill>
            <a:schemeClr val="accent4">
              <a:lumMod val="20000"/>
              <a:lumOff val="80000"/>
            </a:schemeClr>
          </a:solidFill>
          <a:ln w="15875">
            <a:solidFill>
              <a:schemeClr val="tx1"/>
            </a:solidFill>
          </a:ln>
        </p:spPr>
        <p:txBody>
          <a:bodyPr>
            <a:normAutofit fontScale="92500" lnSpcReduction="10000"/>
          </a:bodyPr>
          <a:lstStyle/>
          <a:p>
            <a:pPr marL="144000" indent="0">
              <a:lnSpc>
                <a:spcPct val="110000"/>
              </a:lnSpc>
              <a:spcBef>
                <a:spcPts val="0"/>
              </a:spcBef>
              <a:buNone/>
            </a:pPr>
            <a:r>
              <a:rPr lang="en-GB" dirty="0" smtClean="0">
                <a:latin typeface="Arial" pitchFamily="34" charset="0"/>
                <a:cs typeface="Arial" pitchFamily="34" charset="0"/>
              </a:rPr>
              <a:t>In your answer, you should refer to three of the events we have studied over the past ten lessons. Look at your plenary cards from each lesson and think about which factors were linked to each event. </a:t>
            </a:r>
          </a:p>
          <a:p>
            <a:pPr marL="144000" indent="0">
              <a:lnSpc>
                <a:spcPct val="110000"/>
              </a:lnSpc>
              <a:spcBef>
                <a:spcPts val="0"/>
              </a:spcBef>
              <a:buNone/>
            </a:pPr>
            <a:r>
              <a:rPr lang="en-GB" dirty="0" smtClean="0">
                <a:latin typeface="Arial" pitchFamily="34" charset="0"/>
                <a:cs typeface="Arial" pitchFamily="34" charset="0"/>
              </a:rPr>
              <a:t>We have looked at four main factors:</a:t>
            </a:r>
          </a:p>
          <a:p>
            <a:pPr marL="144000" indent="0">
              <a:lnSpc>
                <a:spcPct val="110000"/>
              </a:lnSpc>
              <a:spcBef>
                <a:spcPts val="0"/>
              </a:spcBef>
              <a:buAutoNum type="arabicPeriod"/>
            </a:pPr>
            <a:r>
              <a:rPr lang="en-US" dirty="0" smtClean="0">
                <a:latin typeface="Arial" pitchFamily="34" charset="0"/>
                <a:cs typeface="Arial" pitchFamily="34" charset="0"/>
              </a:rPr>
              <a:t> Religion </a:t>
            </a:r>
          </a:p>
          <a:p>
            <a:pPr marL="144000" indent="0">
              <a:lnSpc>
                <a:spcPct val="110000"/>
              </a:lnSpc>
              <a:spcBef>
                <a:spcPts val="0"/>
              </a:spcBef>
              <a:buAutoNum type="arabicPeriod"/>
            </a:pPr>
            <a:r>
              <a:rPr lang="en-US" dirty="0" smtClean="0">
                <a:latin typeface="Arial" pitchFamily="34" charset="0"/>
                <a:cs typeface="Arial" pitchFamily="34" charset="0"/>
              </a:rPr>
              <a:t> War/Invasion </a:t>
            </a:r>
          </a:p>
          <a:p>
            <a:pPr marL="144000" indent="0">
              <a:lnSpc>
                <a:spcPct val="110000"/>
              </a:lnSpc>
              <a:spcBef>
                <a:spcPts val="0"/>
              </a:spcBef>
              <a:buAutoNum type="arabicPeriod"/>
            </a:pPr>
            <a:r>
              <a:rPr lang="en-US" dirty="0" smtClean="0">
                <a:latin typeface="Arial" pitchFamily="34" charset="0"/>
                <a:cs typeface="Arial" pitchFamily="34" charset="0"/>
              </a:rPr>
              <a:t> Science </a:t>
            </a:r>
            <a:r>
              <a:rPr lang="en-US" dirty="0">
                <a:latin typeface="Arial" pitchFamily="34" charset="0"/>
                <a:cs typeface="Arial" pitchFamily="34" charset="0"/>
              </a:rPr>
              <a:t>and </a:t>
            </a:r>
            <a:r>
              <a:rPr lang="en-US" dirty="0" smtClean="0">
                <a:latin typeface="Arial" pitchFamily="34" charset="0"/>
                <a:cs typeface="Arial" pitchFamily="34" charset="0"/>
              </a:rPr>
              <a:t>technology</a:t>
            </a:r>
          </a:p>
          <a:p>
            <a:pPr marL="144000" indent="0">
              <a:lnSpc>
                <a:spcPct val="110000"/>
              </a:lnSpc>
              <a:spcBef>
                <a:spcPts val="0"/>
              </a:spcBef>
              <a:buAutoNum type="arabicPeriod"/>
            </a:pPr>
            <a:r>
              <a:rPr lang="en-US" dirty="0" smtClean="0">
                <a:latin typeface="Arial" pitchFamily="34" charset="0"/>
                <a:cs typeface="Arial" pitchFamily="34" charset="0"/>
              </a:rPr>
              <a:t> Government/control</a:t>
            </a:r>
            <a:endParaRPr lang="en-US" dirty="0">
              <a:latin typeface="Arial" pitchFamily="34" charset="0"/>
              <a:cs typeface="Arial" pitchFamily="34" charset="0"/>
            </a:endParaRPr>
          </a:p>
        </p:txBody>
      </p:sp>
      <p:sp>
        <p:nvSpPr>
          <p:cNvPr id="4" name="Date Placeholder 3"/>
          <p:cNvSpPr>
            <a:spLocks noGrp="1"/>
          </p:cNvSpPr>
          <p:nvPr>
            <p:ph type="dt" sz="half" idx="10"/>
          </p:nvPr>
        </p:nvSpPr>
        <p:spPr>
          <a:xfrm>
            <a:off x="274320" y="6324600"/>
            <a:ext cx="3307080" cy="39687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360920" y="629539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1439514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a:ln w="15875">
            <a:solidFill>
              <a:schemeClr val="tx1"/>
            </a:solidFill>
          </a:ln>
        </p:spPr>
        <p:txBody>
          <a:bodyPr>
            <a:normAutofit/>
          </a:bodyPr>
          <a:lstStyle/>
          <a:p>
            <a:pPr algn="ctr"/>
            <a:r>
              <a:rPr lang="en-GB" sz="5400" b="1" dirty="0" smtClean="0">
                <a:latin typeface="Arno Pro Display" panose="02020502050506020403" pitchFamily="18" charset="0"/>
              </a:rPr>
              <a:t>Mark Scheme</a:t>
            </a:r>
            <a:endParaRPr lang="en-GB" sz="5400" b="1" dirty="0">
              <a:latin typeface="Arno Pro Display" panose="02020502050506020403" pitchFamily="18" charset="0"/>
            </a:endParaRPr>
          </a:p>
        </p:txBody>
      </p:sp>
      <p:sp>
        <p:nvSpPr>
          <p:cNvPr id="3" name="Content Placeholder 2"/>
          <p:cNvSpPr>
            <a:spLocks noGrp="1"/>
          </p:cNvSpPr>
          <p:nvPr>
            <p:ph idx="1"/>
          </p:nvPr>
        </p:nvSpPr>
        <p:spPr>
          <a:solidFill>
            <a:schemeClr val="accent4">
              <a:lumMod val="20000"/>
              <a:lumOff val="80000"/>
            </a:schemeClr>
          </a:solidFill>
          <a:ln w="15875">
            <a:solidFill>
              <a:schemeClr val="tx1"/>
            </a:solidFill>
          </a:ln>
        </p:spPr>
        <p:txBody>
          <a:bodyPr>
            <a:normAutofit/>
          </a:bodyPr>
          <a:lstStyle/>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1449783938"/>
              </p:ext>
            </p:extLst>
          </p:nvPr>
        </p:nvGraphicFramePr>
        <p:xfrm>
          <a:off x="951345" y="1899515"/>
          <a:ext cx="10280073" cy="4131829"/>
        </p:xfrm>
        <a:graphic>
          <a:graphicData uri="http://schemas.openxmlformats.org/drawingml/2006/table">
            <a:tbl>
              <a:tblPr firstRow="1" bandRow="1">
                <a:tableStyleId>{93296810-A885-4BE3-A3E7-6D5BEEA58F35}</a:tableStyleId>
              </a:tblPr>
              <a:tblGrid>
                <a:gridCol w="1214918">
                  <a:extLst>
                    <a:ext uri="{9D8B030D-6E8A-4147-A177-3AD203B41FA5}">
                      <a16:colId xmlns:a16="http://schemas.microsoft.com/office/drawing/2014/main" xmlns="" val="1936960457"/>
                    </a:ext>
                  </a:extLst>
                </a:gridCol>
                <a:gridCol w="9065155">
                  <a:extLst>
                    <a:ext uri="{9D8B030D-6E8A-4147-A177-3AD203B41FA5}">
                      <a16:colId xmlns:a16="http://schemas.microsoft.com/office/drawing/2014/main" xmlns="" val="1591982645"/>
                    </a:ext>
                  </a:extLst>
                </a:gridCol>
              </a:tblGrid>
              <a:tr h="843777">
                <a:tc>
                  <a:txBody>
                    <a:bodyPr/>
                    <a:lstStyle/>
                    <a:p>
                      <a:r>
                        <a:rPr lang="en-US" dirty="0" smtClean="0"/>
                        <a:t>GRADE</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TO ACHIEVE IT</a:t>
                      </a:r>
                    </a:p>
                    <a:p>
                      <a:endParaRPr lang="en-GB" dirty="0"/>
                    </a:p>
                  </a:txBody>
                  <a:tcPr/>
                </a:tc>
                <a:extLst>
                  <a:ext uri="{0D108BD9-81ED-4DB2-BD59-A6C34878D82A}">
                    <a16:rowId xmlns:a16="http://schemas.microsoft.com/office/drawing/2014/main" xmlns="" val="3587842700"/>
                  </a:ext>
                </a:extLst>
              </a:tr>
              <a:tr h="488855">
                <a:tc>
                  <a:txBody>
                    <a:bodyPr/>
                    <a:lstStyle/>
                    <a:p>
                      <a:r>
                        <a:rPr lang="en-GB" dirty="0" smtClean="0"/>
                        <a:t>3</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have mentioned some events studied but there is little focus on the question</a:t>
                      </a:r>
                      <a:r>
                        <a:rPr lang="en-GB" dirty="0" smtClean="0"/>
                        <a:t>.</a:t>
                      </a:r>
                      <a:endParaRPr lang="en-US" dirty="0" smtClean="0"/>
                    </a:p>
                  </a:txBody>
                  <a:tcPr/>
                </a:tc>
                <a:extLst>
                  <a:ext uri="{0D108BD9-81ED-4DB2-BD59-A6C34878D82A}">
                    <a16:rowId xmlns:a16="http://schemas.microsoft.com/office/drawing/2014/main" xmlns="" val="4278544884"/>
                  </a:ext>
                </a:extLst>
              </a:tr>
              <a:tr h="488855">
                <a:tc>
                  <a:txBody>
                    <a:bodyPr/>
                    <a:lstStyle/>
                    <a:p>
                      <a:r>
                        <a:rPr lang="en-GB" dirty="0" smtClean="0"/>
                        <a:t>4</a:t>
                      </a:r>
                      <a:endParaRPr lang="en-GB" dirty="0"/>
                    </a:p>
                  </a:txBody>
                  <a:tcPr/>
                </a:tc>
                <a:tc>
                  <a:txBody>
                    <a:bodyPr/>
                    <a:lstStyle/>
                    <a:p>
                      <a:r>
                        <a:rPr lang="en-US" dirty="0" smtClean="0"/>
                        <a:t>You have commented briefly on one factor/effect.</a:t>
                      </a:r>
                      <a:endParaRPr lang="en-GB" dirty="0"/>
                    </a:p>
                  </a:txBody>
                  <a:tcPr/>
                </a:tc>
                <a:extLst>
                  <a:ext uri="{0D108BD9-81ED-4DB2-BD59-A6C34878D82A}">
                    <a16:rowId xmlns:a16="http://schemas.microsoft.com/office/drawing/2014/main" xmlns="" val="4013464528"/>
                  </a:ext>
                </a:extLst>
              </a:tr>
              <a:tr h="488855">
                <a:tc>
                  <a:txBody>
                    <a:bodyPr/>
                    <a:lstStyle/>
                    <a:p>
                      <a:r>
                        <a:rPr lang="en-GB" dirty="0" smtClean="0"/>
                        <a:t>5</a:t>
                      </a:r>
                      <a:endParaRPr lang="en-GB" dirty="0"/>
                    </a:p>
                  </a:txBody>
                  <a:tcPr/>
                </a:tc>
                <a:tc>
                  <a:txBody>
                    <a:bodyPr/>
                    <a:lstStyle/>
                    <a:p>
                      <a:r>
                        <a:rPr lang="en-US" dirty="0" smtClean="0"/>
                        <a:t>You have commented briefly one two factors/effects</a:t>
                      </a:r>
                      <a:r>
                        <a:rPr lang="en-US" baseline="0" dirty="0" smtClean="0"/>
                        <a:t> </a:t>
                      </a:r>
                      <a:r>
                        <a:rPr lang="en-US" b="1" dirty="0" smtClean="0"/>
                        <a:t>or</a:t>
                      </a:r>
                      <a:r>
                        <a:rPr lang="en-US" dirty="0" smtClean="0"/>
                        <a:t> one in depth. </a:t>
                      </a:r>
                      <a:endParaRPr lang="en-GB" dirty="0"/>
                    </a:p>
                  </a:txBody>
                  <a:tcPr/>
                </a:tc>
                <a:extLst>
                  <a:ext uri="{0D108BD9-81ED-4DB2-BD59-A6C34878D82A}">
                    <a16:rowId xmlns:a16="http://schemas.microsoft.com/office/drawing/2014/main" xmlns="" val="831610470"/>
                  </a:ext>
                </a:extLst>
              </a:tr>
              <a:tr h="488855">
                <a:tc>
                  <a:txBody>
                    <a:bodyPr/>
                    <a:lstStyle/>
                    <a:p>
                      <a:r>
                        <a:rPr lang="en-GB" dirty="0" smtClean="0"/>
                        <a:t>6</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have explained two factors/effects in depth.</a:t>
                      </a:r>
                    </a:p>
                  </a:txBody>
                  <a:tcPr/>
                </a:tc>
                <a:extLst>
                  <a:ext uri="{0D108BD9-81ED-4DB2-BD59-A6C34878D82A}">
                    <a16:rowId xmlns:a16="http://schemas.microsoft.com/office/drawing/2014/main" xmlns="" val="1164400415"/>
                  </a:ext>
                </a:extLst>
              </a:tr>
              <a:tr h="843777">
                <a:tc>
                  <a:txBody>
                    <a:bodyPr/>
                    <a:lstStyle/>
                    <a:p>
                      <a:r>
                        <a:rPr lang="en-GB" dirty="0" smtClean="0"/>
                        <a:t>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have explained two factors/effects in depth and addressed the “to what extent” part of the question.</a:t>
                      </a:r>
                    </a:p>
                  </a:txBody>
                  <a:tcPr/>
                </a:tc>
                <a:extLst>
                  <a:ext uri="{0D108BD9-81ED-4DB2-BD59-A6C34878D82A}">
                    <a16:rowId xmlns:a16="http://schemas.microsoft.com/office/drawing/2014/main" xmlns="" val="3368016079"/>
                  </a:ext>
                </a:extLst>
              </a:tr>
              <a:tr h="488855">
                <a:tc>
                  <a:txBody>
                    <a:bodyPr/>
                    <a:lstStyle/>
                    <a:p>
                      <a:r>
                        <a:rPr lang="en-GB" dirty="0" smtClean="0"/>
                        <a:t>8</a:t>
                      </a:r>
                      <a:endParaRPr lang="en-GB" dirty="0"/>
                    </a:p>
                  </a:txBody>
                  <a:tcPr/>
                </a:tc>
                <a:tc>
                  <a:txBody>
                    <a:bodyPr/>
                    <a:lstStyle/>
                    <a:p>
                      <a:r>
                        <a:rPr lang="en-US" dirty="0" smtClean="0"/>
                        <a:t>As above and</a:t>
                      </a:r>
                      <a:r>
                        <a:rPr lang="en-US" baseline="0" dirty="0" smtClean="0"/>
                        <a:t> y</a:t>
                      </a:r>
                      <a:r>
                        <a:rPr lang="en-US" dirty="0" smtClean="0"/>
                        <a:t>ou have applied extra research.</a:t>
                      </a:r>
                      <a:r>
                        <a:rPr lang="en-US" baseline="0" dirty="0" smtClean="0"/>
                        <a:t> T</a:t>
                      </a:r>
                      <a:r>
                        <a:rPr lang="en-US" dirty="0" smtClean="0"/>
                        <a:t>here is evidence of original thinking.</a:t>
                      </a:r>
                      <a:endParaRPr lang="en-GB" dirty="0"/>
                    </a:p>
                  </a:txBody>
                  <a:tcPr/>
                </a:tc>
                <a:extLst>
                  <a:ext uri="{0D108BD9-81ED-4DB2-BD59-A6C34878D82A}">
                    <a16:rowId xmlns:a16="http://schemas.microsoft.com/office/drawing/2014/main" xmlns="" val="2620484371"/>
                  </a:ext>
                </a:extLst>
              </a:tr>
            </a:tbl>
          </a:graphicData>
        </a:graphic>
      </p:graphicFrame>
      <p:sp>
        <p:nvSpPr>
          <p:cNvPr id="4" name="Date Placeholder 3"/>
          <p:cNvSpPr>
            <a:spLocks noGrp="1"/>
          </p:cNvSpPr>
          <p:nvPr>
            <p:ph type="dt" sz="half" idx="10"/>
          </p:nvPr>
        </p:nvSpPr>
        <p:spPr>
          <a:xfrm>
            <a:off x="325464" y="6338808"/>
            <a:ext cx="3255936" cy="382668"/>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6" name="Footer Placeholder 5"/>
          <p:cNvSpPr>
            <a:spLocks noGrp="1"/>
          </p:cNvSpPr>
          <p:nvPr>
            <p:ph type="ftr" sz="quarter" idx="11"/>
          </p:nvPr>
        </p:nvSpPr>
        <p:spPr>
          <a:xfrm>
            <a:off x="7866681" y="6294357"/>
            <a:ext cx="4114800" cy="365125"/>
          </a:xfrm>
        </p:spPr>
        <p:txBody>
          <a:bodyPr/>
          <a:lstStyle/>
          <a:p>
            <a:r>
              <a:rPr lang="en-GB" dirty="0" smtClean="0"/>
              <a:t>Author: Sarah Martin </a:t>
            </a:r>
            <a:endParaRPr lang="en-GB" dirty="0"/>
          </a:p>
        </p:txBody>
      </p:sp>
    </p:spTree>
    <p:extLst>
      <p:ext uri="{BB962C8B-B14F-4D97-AF65-F5344CB8AC3E}">
        <p14:creationId xmlns:p14="http://schemas.microsoft.com/office/powerpoint/2010/main" xmlns="" val="842414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782" y="248967"/>
            <a:ext cx="2570018" cy="1052892"/>
          </a:xfrm>
          <a:solidFill>
            <a:schemeClr val="accent1">
              <a:lumMod val="20000"/>
              <a:lumOff val="80000"/>
            </a:schemeClr>
          </a:solidFill>
          <a:ln w="15875">
            <a:solidFill>
              <a:schemeClr val="tx1"/>
            </a:solidFill>
          </a:ln>
        </p:spPr>
        <p:txBody>
          <a:bodyPr/>
          <a:lstStyle/>
          <a:p>
            <a:pPr algn="ctr"/>
            <a:r>
              <a:rPr lang="en-GB" b="1" dirty="0" smtClean="0">
                <a:latin typeface="Arno Pro Caption" panose="02020502040506020403" pitchFamily="18" charset="0"/>
              </a:rPr>
              <a:t>Plenary</a:t>
            </a:r>
            <a:endParaRPr lang="en-GB" b="1" dirty="0">
              <a:latin typeface="Arno Pro Caption" panose="02020502040506020403" pitchFamily="18" charset="0"/>
            </a:endParaRPr>
          </a:p>
        </p:txBody>
      </p:sp>
      <p:sp>
        <p:nvSpPr>
          <p:cNvPr id="6" name="TextBox 5"/>
          <p:cNvSpPr txBox="1"/>
          <p:nvPr/>
        </p:nvSpPr>
        <p:spPr>
          <a:xfrm>
            <a:off x="836906" y="5355674"/>
            <a:ext cx="8214103" cy="830997"/>
          </a:xfrm>
          <a:prstGeom prst="rect">
            <a:avLst/>
          </a:prstGeom>
          <a:solidFill>
            <a:schemeClr val="accent2">
              <a:lumMod val="20000"/>
              <a:lumOff val="80000"/>
            </a:schemeClr>
          </a:solidFill>
          <a:ln w="15875">
            <a:solidFill>
              <a:schemeClr val="tx1"/>
            </a:solidFill>
          </a:ln>
        </p:spPr>
        <p:txBody>
          <a:bodyPr wrap="square" rtlCol="0">
            <a:spAutoFit/>
          </a:bodyPr>
          <a:lstStyle/>
          <a:p>
            <a:pPr algn="ctr"/>
            <a:r>
              <a:rPr lang="en-GB" sz="2400" dirty="0" smtClean="0">
                <a:latin typeface="Arial" pitchFamily="34" charset="0"/>
                <a:cs typeface="Arial" pitchFamily="34" charset="0"/>
              </a:rPr>
              <a:t>Once you have finished, write down which grade you think you will get and why. </a:t>
            </a:r>
            <a:endParaRPr lang="en-GB" sz="2400" dirty="0">
              <a:latin typeface="Arial" pitchFamily="34" charset="0"/>
              <a:cs typeface="Arial" pitchFamily="34" charset="0"/>
            </a:endParaRPr>
          </a:p>
        </p:txBody>
      </p:sp>
      <p:sp>
        <p:nvSpPr>
          <p:cNvPr id="8" name="Content Placeholder 2"/>
          <p:cNvSpPr>
            <a:spLocks noGrp="1"/>
          </p:cNvSpPr>
          <p:nvPr>
            <p:ph idx="1"/>
          </p:nvPr>
        </p:nvSpPr>
        <p:spPr>
          <a:xfrm>
            <a:off x="533400" y="375514"/>
            <a:ext cx="3484418" cy="4785422"/>
          </a:xfrm>
          <a:solidFill>
            <a:schemeClr val="accent6">
              <a:lumMod val="20000"/>
              <a:lumOff val="80000"/>
            </a:schemeClr>
          </a:solidFill>
          <a:ln w="15875">
            <a:solidFill>
              <a:schemeClr val="tx1"/>
            </a:solidFill>
          </a:ln>
        </p:spPr>
        <p:txBody>
          <a:bodyPr>
            <a:normAutofit/>
          </a:bodyPr>
          <a:lstStyle/>
          <a:p>
            <a:pPr marL="108000" indent="0">
              <a:lnSpc>
                <a:spcPct val="120000"/>
              </a:lnSpc>
              <a:buNone/>
            </a:pPr>
            <a:endParaRPr lang="en-US" sz="800" b="1" dirty="0" smtClean="0">
              <a:latin typeface="Arial" pitchFamily="34" charset="0"/>
              <a:cs typeface="Arial" pitchFamily="34" charset="0"/>
            </a:endParaRPr>
          </a:p>
          <a:p>
            <a:pPr marL="108000" indent="0">
              <a:lnSpc>
                <a:spcPct val="100000"/>
              </a:lnSpc>
              <a:spcBef>
                <a:spcPts val="0"/>
              </a:spcBef>
              <a:spcAft>
                <a:spcPts val="600"/>
              </a:spcAft>
              <a:buNone/>
            </a:pPr>
            <a:r>
              <a:rPr lang="en-US" sz="1800" b="1" dirty="0" smtClean="0">
                <a:latin typeface="Arial" pitchFamily="34" charset="0"/>
                <a:cs typeface="Arial" pitchFamily="34" charset="0"/>
              </a:rPr>
              <a:t>Religion</a:t>
            </a:r>
            <a:r>
              <a:rPr lang="en-US" sz="1800" dirty="0" smtClean="0">
                <a:latin typeface="Arial" pitchFamily="34" charset="0"/>
                <a:cs typeface="Arial" pitchFamily="34" charset="0"/>
              </a:rPr>
              <a:t>: new </a:t>
            </a:r>
            <a:r>
              <a:rPr lang="en-US" sz="1800" dirty="0">
                <a:latin typeface="Arial" pitchFamily="34" charset="0"/>
                <a:cs typeface="Arial" pitchFamily="34" charset="0"/>
              </a:rPr>
              <a:t>religious beliefs changed the way that people lived their lives.</a:t>
            </a:r>
          </a:p>
          <a:p>
            <a:pPr marL="108000" indent="0">
              <a:lnSpc>
                <a:spcPct val="100000"/>
              </a:lnSpc>
              <a:spcBef>
                <a:spcPts val="0"/>
              </a:spcBef>
              <a:spcAft>
                <a:spcPts val="600"/>
              </a:spcAft>
              <a:buNone/>
            </a:pPr>
            <a:r>
              <a:rPr lang="en-US" sz="1800" b="1" dirty="0" smtClean="0">
                <a:latin typeface="Arial" pitchFamily="34" charset="0"/>
                <a:cs typeface="Arial" pitchFamily="34" charset="0"/>
              </a:rPr>
              <a:t>War/Invasion: </a:t>
            </a:r>
            <a:r>
              <a:rPr lang="en-US" sz="1800" dirty="0" smtClean="0">
                <a:latin typeface="Arial" pitchFamily="34" charset="0"/>
                <a:cs typeface="Arial" pitchFamily="34" charset="0"/>
              </a:rPr>
              <a:t>a </a:t>
            </a:r>
            <a:r>
              <a:rPr lang="en-US" sz="1800" dirty="0">
                <a:latin typeface="Arial" pitchFamily="34" charset="0"/>
                <a:cs typeface="Arial" pitchFamily="34" charset="0"/>
              </a:rPr>
              <a:t>war with another country or invasion by a foreign country changed the way that people lived their lives.</a:t>
            </a:r>
          </a:p>
          <a:p>
            <a:pPr marL="108000" indent="0">
              <a:lnSpc>
                <a:spcPct val="100000"/>
              </a:lnSpc>
              <a:spcBef>
                <a:spcPts val="0"/>
              </a:spcBef>
              <a:spcAft>
                <a:spcPts val="600"/>
              </a:spcAft>
              <a:buNone/>
            </a:pPr>
            <a:r>
              <a:rPr lang="en-US" sz="1800" b="1" dirty="0">
                <a:latin typeface="Arial" pitchFamily="34" charset="0"/>
                <a:cs typeface="Arial" pitchFamily="34" charset="0"/>
              </a:rPr>
              <a:t>Science and </a:t>
            </a:r>
            <a:r>
              <a:rPr lang="en-US" sz="1800" b="1" dirty="0" smtClean="0">
                <a:latin typeface="Arial" pitchFamily="34" charset="0"/>
                <a:cs typeface="Arial" pitchFamily="34" charset="0"/>
              </a:rPr>
              <a:t>technology:</a:t>
            </a:r>
            <a:r>
              <a:rPr lang="en-US" sz="1800" dirty="0" smtClean="0">
                <a:latin typeface="Arial" pitchFamily="34" charset="0"/>
                <a:cs typeface="Arial" pitchFamily="34" charset="0"/>
              </a:rPr>
              <a:t> </a:t>
            </a:r>
            <a:r>
              <a:rPr lang="en-US" sz="1800" dirty="0">
                <a:latin typeface="Arial" pitchFamily="34" charset="0"/>
                <a:cs typeface="Arial" pitchFamily="34" charset="0"/>
              </a:rPr>
              <a:t>new inventions changed the way people lived their lives.</a:t>
            </a:r>
          </a:p>
          <a:p>
            <a:pPr marL="108000" indent="0">
              <a:lnSpc>
                <a:spcPct val="100000"/>
              </a:lnSpc>
              <a:spcBef>
                <a:spcPts val="0"/>
              </a:spcBef>
              <a:spcAft>
                <a:spcPts val="600"/>
              </a:spcAft>
              <a:buNone/>
            </a:pPr>
            <a:r>
              <a:rPr lang="en-US" sz="1800" b="1" dirty="0" smtClean="0">
                <a:latin typeface="Arial" pitchFamily="34" charset="0"/>
                <a:cs typeface="Arial" pitchFamily="34" charset="0"/>
              </a:rPr>
              <a:t>Government/control: </a:t>
            </a:r>
            <a:r>
              <a:rPr lang="en-US" sz="1800" dirty="0" smtClean="0">
                <a:latin typeface="Arial" pitchFamily="34" charset="0"/>
                <a:cs typeface="Arial" pitchFamily="34" charset="0"/>
              </a:rPr>
              <a:t>the </a:t>
            </a:r>
            <a:r>
              <a:rPr lang="en-US" sz="1800" dirty="0">
                <a:latin typeface="Arial" pitchFamily="34" charset="0"/>
                <a:cs typeface="Arial" pitchFamily="34" charset="0"/>
              </a:rPr>
              <a:t>way of running the country changed the way that people lived their lives</a:t>
            </a:r>
            <a:r>
              <a:rPr lang="en-US" sz="1800" dirty="0" smtClean="0">
                <a:latin typeface="Arial" pitchFamily="34" charset="0"/>
                <a:cs typeface="Arial" pitchFamily="34" charset="0"/>
              </a:rPr>
              <a:t>.</a:t>
            </a:r>
            <a:endParaRPr lang="en-GB" sz="1800" dirty="0"/>
          </a:p>
        </p:txBody>
      </p:sp>
      <p:sp>
        <p:nvSpPr>
          <p:cNvPr id="9" name="Content Placeholder 2"/>
          <p:cNvSpPr txBox="1">
            <a:spLocks/>
          </p:cNvSpPr>
          <p:nvPr/>
        </p:nvSpPr>
        <p:spPr>
          <a:xfrm>
            <a:off x="7148946" y="348742"/>
            <a:ext cx="4685144" cy="3913291"/>
          </a:xfrm>
          <a:prstGeom prst="rect">
            <a:avLst/>
          </a:prstGeom>
          <a:solidFill>
            <a:schemeClr val="accent6">
              <a:lumMod val="20000"/>
              <a:lumOff val="80000"/>
            </a:schemeClr>
          </a:solidFill>
          <a:ln w="15875">
            <a:solidFill>
              <a:schemeClr val="tx1"/>
            </a:solidFill>
          </a:ln>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nSpc>
                <a:spcPct val="120000"/>
              </a:lnSpc>
              <a:spcBef>
                <a:spcPts val="0"/>
              </a:spcBef>
              <a:buNone/>
            </a:pPr>
            <a:endParaRPr lang="en-US" sz="2000" b="1" dirty="0" smtClean="0">
              <a:latin typeface="Arial" pitchFamily="34" charset="0"/>
              <a:cs typeface="Arial" pitchFamily="34" charset="0"/>
            </a:endParaRPr>
          </a:p>
          <a:p>
            <a:pPr marL="108000" indent="0">
              <a:lnSpc>
                <a:spcPct val="120000"/>
              </a:lnSpc>
              <a:spcBef>
                <a:spcPts val="0"/>
              </a:spcBef>
              <a:spcAft>
                <a:spcPts val="400"/>
              </a:spcAft>
              <a:buNone/>
            </a:pPr>
            <a:r>
              <a:rPr lang="en-US" sz="4500" b="1" dirty="0" smtClean="0">
                <a:latin typeface="Arial" pitchFamily="34" charset="0"/>
                <a:cs typeface="Arial" pitchFamily="34" charset="0"/>
              </a:rPr>
              <a:t>Physical</a:t>
            </a:r>
            <a:r>
              <a:rPr lang="en-US" sz="4500" dirty="0" smtClean="0">
                <a:latin typeface="Arial" pitchFamily="34" charset="0"/>
                <a:cs typeface="Arial" pitchFamily="34" charset="0"/>
              </a:rPr>
              <a:t> : it changed </a:t>
            </a:r>
            <a:r>
              <a:rPr lang="en-US" sz="4500" dirty="0">
                <a:latin typeface="Arial" pitchFamily="34" charset="0"/>
                <a:cs typeface="Arial" pitchFamily="34" charset="0"/>
              </a:rPr>
              <a:t>the appearance of Kent (new buildings and other infrastructure or destruction of what was there previously).</a:t>
            </a:r>
          </a:p>
          <a:p>
            <a:pPr marL="108000" indent="0">
              <a:lnSpc>
                <a:spcPct val="120000"/>
              </a:lnSpc>
              <a:spcBef>
                <a:spcPts val="0"/>
              </a:spcBef>
              <a:spcAft>
                <a:spcPts val="400"/>
              </a:spcAft>
              <a:buNone/>
            </a:pPr>
            <a:r>
              <a:rPr lang="en-US" sz="4500" b="1" dirty="0" smtClean="0">
                <a:latin typeface="Arial" pitchFamily="34" charset="0"/>
                <a:cs typeface="Arial" pitchFamily="34" charset="0"/>
              </a:rPr>
              <a:t>Social: </a:t>
            </a:r>
            <a:r>
              <a:rPr lang="en-US" sz="4500" dirty="0" smtClean="0">
                <a:latin typeface="Arial" pitchFamily="34" charset="0"/>
                <a:cs typeface="Arial" pitchFamily="34" charset="0"/>
              </a:rPr>
              <a:t>it changed </a:t>
            </a:r>
            <a:r>
              <a:rPr lang="en-US" sz="4500" dirty="0">
                <a:latin typeface="Arial" pitchFamily="34" charset="0"/>
                <a:cs typeface="Arial" pitchFamily="34" charset="0"/>
              </a:rPr>
              <a:t>the way that people lived (</a:t>
            </a:r>
            <a:r>
              <a:rPr lang="en-US" sz="4500" dirty="0" smtClean="0">
                <a:latin typeface="Arial" pitchFamily="34" charset="0"/>
                <a:cs typeface="Arial" pitchFamily="34" charset="0"/>
              </a:rPr>
              <a:t>language, food, social </a:t>
            </a:r>
            <a:r>
              <a:rPr lang="en-US" sz="4500" dirty="0">
                <a:latin typeface="Arial" pitchFamily="34" charset="0"/>
                <a:cs typeface="Arial" pitchFamily="34" charset="0"/>
              </a:rPr>
              <a:t>structure).</a:t>
            </a:r>
          </a:p>
          <a:p>
            <a:pPr marL="108000" indent="0">
              <a:lnSpc>
                <a:spcPct val="120000"/>
              </a:lnSpc>
              <a:spcBef>
                <a:spcPts val="0"/>
              </a:spcBef>
              <a:spcAft>
                <a:spcPts val="400"/>
              </a:spcAft>
              <a:buNone/>
            </a:pPr>
            <a:r>
              <a:rPr lang="en-US" sz="4500" b="1" dirty="0" smtClean="0">
                <a:latin typeface="Arial" pitchFamily="34" charset="0"/>
                <a:cs typeface="Arial" pitchFamily="34" charset="0"/>
              </a:rPr>
              <a:t>Economic</a:t>
            </a:r>
            <a:r>
              <a:rPr lang="en-US" sz="4500" dirty="0" smtClean="0">
                <a:latin typeface="Arial" pitchFamily="34" charset="0"/>
                <a:cs typeface="Arial" pitchFamily="34" charset="0"/>
              </a:rPr>
              <a:t>: it changed </a:t>
            </a:r>
            <a:r>
              <a:rPr lang="en-US" sz="4500" dirty="0">
                <a:latin typeface="Arial" pitchFamily="34" charset="0"/>
                <a:cs typeface="Arial" pitchFamily="34" charset="0"/>
              </a:rPr>
              <a:t>the way that people made their livings/money or changed the type of jobs available.</a:t>
            </a:r>
          </a:p>
          <a:p>
            <a:pPr marL="108000" indent="0">
              <a:lnSpc>
                <a:spcPct val="120000"/>
              </a:lnSpc>
              <a:spcBef>
                <a:spcPts val="0"/>
              </a:spcBef>
              <a:spcAft>
                <a:spcPts val="400"/>
              </a:spcAft>
              <a:buNone/>
            </a:pPr>
            <a:r>
              <a:rPr lang="en-US" sz="4500" b="1" dirty="0" smtClean="0">
                <a:latin typeface="Arial" pitchFamily="34" charset="0"/>
                <a:cs typeface="Arial" pitchFamily="34" charset="0"/>
              </a:rPr>
              <a:t>Political</a:t>
            </a:r>
            <a:r>
              <a:rPr lang="en-US" sz="4500" dirty="0" smtClean="0">
                <a:latin typeface="Arial" pitchFamily="34" charset="0"/>
                <a:cs typeface="Arial" pitchFamily="34" charset="0"/>
              </a:rPr>
              <a:t>: it changed </a:t>
            </a:r>
            <a:r>
              <a:rPr lang="en-US" sz="4500" dirty="0">
                <a:latin typeface="Arial" pitchFamily="34" charset="0"/>
                <a:cs typeface="Arial" pitchFamily="34" charset="0"/>
              </a:rPr>
              <a:t>the way that Kent/England was run.</a:t>
            </a:r>
          </a:p>
          <a:p>
            <a:pPr marL="108000" indent="0">
              <a:lnSpc>
                <a:spcPct val="120000"/>
              </a:lnSpc>
              <a:spcBef>
                <a:spcPts val="0"/>
              </a:spcBef>
              <a:spcAft>
                <a:spcPts val="400"/>
              </a:spcAft>
              <a:buNone/>
            </a:pPr>
            <a:r>
              <a:rPr lang="en-US" sz="4500" b="1" dirty="0" smtClean="0">
                <a:latin typeface="Arial" pitchFamily="34" charset="0"/>
                <a:cs typeface="Arial" pitchFamily="34" charset="0"/>
              </a:rPr>
              <a:t>Religious</a:t>
            </a:r>
            <a:r>
              <a:rPr lang="en-US" sz="4500" dirty="0" smtClean="0">
                <a:latin typeface="Arial" pitchFamily="34" charset="0"/>
                <a:cs typeface="Arial" pitchFamily="34" charset="0"/>
              </a:rPr>
              <a:t>: it changed </a:t>
            </a:r>
            <a:r>
              <a:rPr lang="en-US" sz="4500" dirty="0">
                <a:latin typeface="Arial" pitchFamily="34" charset="0"/>
                <a:cs typeface="Arial" pitchFamily="34" charset="0"/>
              </a:rPr>
              <a:t>peoples’ beliefs. </a:t>
            </a:r>
          </a:p>
        </p:txBody>
      </p:sp>
      <p:sp>
        <p:nvSpPr>
          <p:cNvPr id="10" name="TextBox 9"/>
          <p:cNvSpPr txBox="1"/>
          <p:nvPr/>
        </p:nvSpPr>
        <p:spPr>
          <a:xfrm>
            <a:off x="4338782" y="2288348"/>
            <a:ext cx="2366818" cy="1569660"/>
          </a:xfrm>
          <a:prstGeom prst="rect">
            <a:avLst/>
          </a:prstGeom>
          <a:solidFill>
            <a:schemeClr val="accent1">
              <a:lumMod val="20000"/>
              <a:lumOff val="80000"/>
            </a:schemeClr>
          </a:solidFill>
          <a:ln w="15875">
            <a:solidFill>
              <a:schemeClr val="tx1"/>
            </a:solidFill>
          </a:ln>
        </p:spPr>
        <p:txBody>
          <a:bodyPr wrap="square" rtlCol="0">
            <a:spAutoFit/>
          </a:bodyPr>
          <a:lstStyle/>
          <a:p>
            <a:pPr algn="ctr"/>
            <a:r>
              <a:rPr lang="en-GB" sz="2400" b="1" dirty="0" smtClean="0">
                <a:latin typeface="Arial" pitchFamily="34" charset="0"/>
                <a:cs typeface="Arial" pitchFamily="34" charset="0"/>
              </a:rPr>
              <a:t>Are there any other factors you want to mention?</a:t>
            </a:r>
            <a:endParaRPr lang="en-GB" sz="2400" b="1" dirty="0">
              <a:latin typeface="Arial" pitchFamily="34" charset="0"/>
              <a:cs typeface="Arial" pitchFamily="34" charset="0"/>
            </a:endParaRPr>
          </a:p>
        </p:txBody>
      </p:sp>
      <p:sp>
        <p:nvSpPr>
          <p:cNvPr id="11" name="TextBox 10"/>
          <p:cNvSpPr txBox="1"/>
          <p:nvPr/>
        </p:nvSpPr>
        <p:spPr>
          <a:xfrm>
            <a:off x="9361994" y="4384064"/>
            <a:ext cx="2366818" cy="1569660"/>
          </a:xfrm>
          <a:prstGeom prst="rect">
            <a:avLst/>
          </a:prstGeom>
          <a:solidFill>
            <a:schemeClr val="accent1">
              <a:lumMod val="20000"/>
              <a:lumOff val="80000"/>
            </a:schemeClr>
          </a:solidFill>
          <a:ln w="15875">
            <a:solidFill>
              <a:schemeClr val="tx1"/>
            </a:solidFill>
          </a:ln>
        </p:spPr>
        <p:txBody>
          <a:bodyPr wrap="square" rtlCol="0">
            <a:spAutoFit/>
          </a:bodyPr>
          <a:lstStyle/>
          <a:p>
            <a:pPr algn="ctr"/>
            <a:r>
              <a:rPr lang="en-GB" sz="2400" b="1" dirty="0" smtClean="0">
                <a:latin typeface="Arial" pitchFamily="34" charset="0"/>
                <a:cs typeface="Arial" pitchFamily="34" charset="0"/>
              </a:rPr>
              <a:t>Are there any other effects you want to mention?</a:t>
            </a:r>
            <a:endParaRPr lang="en-GB" sz="2400" b="1" dirty="0">
              <a:latin typeface="Arial" pitchFamily="34" charset="0"/>
              <a:cs typeface="Arial" pitchFamily="34" charset="0"/>
            </a:endParaRPr>
          </a:p>
        </p:txBody>
      </p:sp>
      <p:cxnSp>
        <p:nvCxnSpPr>
          <p:cNvPr id="12" name="Straight Arrow Connector 11"/>
          <p:cNvCxnSpPr/>
          <p:nvPr/>
        </p:nvCxnSpPr>
        <p:spPr>
          <a:xfrm flipH="1" flipV="1">
            <a:off x="3823855" y="3168073"/>
            <a:ext cx="514927" cy="83127"/>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208440" y="4107324"/>
            <a:ext cx="307108" cy="398773"/>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a:xfrm>
            <a:off x="213360" y="6294120"/>
            <a:ext cx="3368040" cy="42735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4" name="Footer Placeholder 3"/>
          <p:cNvSpPr>
            <a:spLocks noGrp="1"/>
          </p:cNvSpPr>
          <p:nvPr>
            <p:ph type="ftr" sz="quarter" idx="11"/>
          </p:nvPr>
        </p:nvSpPr>
        <p:spPr>
          <a:xfrm>
            <a:off x="786384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3125092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8375"/>
          </a:xfrm>
          <a:solidFill>
            <a:schemeClr val="accent1">
              <a:lumMod val="40000"/>
              <a:lumOff val="60000"/>
            </a:schemeClr>
          </a:solidFill>
          <a:ln w="15875">
            <a:solidFill>
              <a:srgbClr val="000000"/>
            </a:solidFill>
          </a:ln>
        </p:spPr>
        <p:txBody>
          <a:bodyPr/>
          <a:lstStyle/>
          <a:p>
            <a:pPr algn="ctr"/>
            <a:r>
              <a:rPr lang="en-GB" b="1" dirty="0" smtClean="0">
                <a:latin typeface="Arno Pro Display" panose="02020502050506020403" pitchFamily="18" charset="0"/>
              </a:rPr>
              <a:t>Why did the Dutch attack?</a:t>
            </a:r>
            <a:endParaRPr lang="en-GB" b="1" dirty="0">
              <a:latin typeface="Arno Pro Display" panose="02020502050506020403" pitchFamily="18" charset="0"/>
            </a:endParaRPr>
          </a:p>
        </p:txBody>
      </p:sp>
      <p:sp>
        <p:nvSpPr>
          <p:cNvPr id="3" name="Content Placeholder 2"/>
          <p:cNvSpPr>
            <a:spLocks noGrp="1"/>
          </p:cNvSpPr>
          <p:nvPr>
            <p:ph idx="1"/>
          </p:nvPr>
        </p:nvSpPr>
        <p:spPr>
          <a:xfrm>
            <a:off x="838200" y="1524000"/>
            <a:ext cx="10515600" cy="4781550"/>
          </a:xfrm>
          <a:solidFill>
            <a:schemeClr val="bg1"/>
          </a:solidFill>
          <a:ln w="15875">
            <a:solidFill>
              <a:srgbClr val="000000"/>
            </a:solidFill>
          </a:ln>
        </p:spPr>
        <p:txBody>
          <a:bodyPr>
            <a:normAutofit fontScale="92500"/>
          </a:bodyPr>
          <a:lstStyle/>
          <a:p>
            <a:pPr marL="0" indent="0" algn="just">
              <a:buNone/>
            </a:pPr>
            <a:endParaRPr lang="en-GB" sz="900" dirty="0" smtClean="0">
              <a:latin typeface="Arial" pitchFamily="34" charset="0"/>
              <a:cs typeface="Arial" pitchFamily="34" charset="0"/>
            </a:endParaRPr>
          </a:p>
          <a:p>
            <a:pPr marL="144000" indent="0">
              <a:buNone/>
            </a:pPr>
            <a:r>
              <a:rPr lang="en-GB" dirty="0" smtClean="0">
                <a:latin typeface="Arial" pitchFamily="34" charset="0"/>
                <a:cs typeface="Arial" pitchFamily="34" charset="0"/>
              </a:rPr>
              <a:t>King Charles II had been plagued (quite literally) with problems since he became King in 1660. In 1665, the Great Plague had ravaged London and then the Great Fire of London burnt a third of the city to the ground. This had left the King in serious debt and unable to properly maintain his navy. </a:t>
            </a:r>
          </a:p>
          <a:p>
            <a:pPr marL="144000" indent="0">
              <a:buNone/>
            </a:pPr>
            <a:endParaRPr lang="en-GB" sz="1100" dirty="0">
              <a:latin typeface="Arial" pitchFamily="34" charset="0"/>
              <a:cs typeface="Arial" pitchFamily="34" charset="0"/>
            </a:endParaRPr>
          </a:p>
          <a:p>
            <a:pPr marL="144000" indent="0">
              <a:buNone/>
            </a:pPr>
            <a:r>
              <a:rPr lang="en-GB" dirty="0" smtClean="0">
                <a:latin typeface="Arial" pitchFamily="34" charset="0"/>
                <a:cs typeface="Arial" pitchFamily="34" charset="0"/>
              </a:rPr>
              <a:t>The English and the Dutch had been fighting over trade. During the English Civil War in the 1640s the Dutch had taken the opportunity to dominate trade and Charles II was keen to get back control. However, after the events of 1665-66, he had entered into peace negotiations with the Netherlands. But he was deliberately delaying and the Dutch decided to achieve a final victory…</a:t>
            </a:r>
          </a:p>
          <a:p>
            <a:pPr marL="144000" indent="0">
              <a:buNone/>
            </a:pPr>
            <a:endParaRPr lang="en-GB" dirty="0" smtClean="0">
              <a:latin typeface="Arial" pitchFamily="34" charset="0"/>
              <a:cs typeface="Arial" pitchFamily="34" charset="0"/>
            </a:endParaRPr>
          </a:p>
          <a:p>
            <a:pPr marL="144000" indent="0">
              <a:buNone/>
            </a:pPr>
            <a:endParaRPr lang="en-GB" dirty="0">
              <a:latin typeface="Arial" pitchFamily="34" charset="0"/>
              <a:cs typeface="Arial" pitchFamily="34" charset="0"/>
            </a:endParaRPr>
          </a:p>
        </p:txBody>
      </p:sp>
      <p:sp>
        <p:nvSpPr>
          <p:cNvPr id="4" name="Date Placeholder 3"/>
          <p:cNvSpPr>
            <a:spLocks noGrp="1"/>
          </p:cNvSpPr>
          <p:nvPr>
            <p:ph type="dt" sz="half" idx="10"/>
          </p:nvPr>
        </p:nvSpPr>
        <p:spPr>
          <a:xfrm>
            <a:off x="182880" y="6309360"/>
            <a:ext cx="3398520" cy="41211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33360" y="629539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3225972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7259782"/>
          </a:xfrm>
        </p:spPr>
      </p:pic>
      <p:sp>
        <p:nvSpPr>
          <p:cNvPr id="5" name="TextBox 4"/>
          <p:cNvSpPr txBox="1"/>
          <p:nvPr/>
        </p:nvSpPr>
        <p:spPr>
          <a:xfrm>
            <a:off x="221672" y="184726"/>
            <a:ext cx="2327563" cy="3693319"/>
          </a:xfrm>
          <a:prstGeom prst="rect">
            <a:avLst/>
          </a:prstGeom>
          <a:solidFill>
            <a:schemeClr val="accent1">
              <a:lumMod val="20000"/>
              <a:lumOff val="80000"/>
            </a:schemeClr>
          </a:solidFill>
          <a:ln w="12700">
            <a:solidFill>
              <a:schemeClr val="tx1"/>
            </a:solidFill>
          </a:ln>
        </p:spPr>
        <p:txBody>
          <a:bodyPr wrap="square" rtlCol="0">
            <a:spAutoFit/>
          </a:bodyPr>
          <a:lstStyle/>
          <a:p>
            <a:pPr marL="108000"/>
            <a:r>
              <a:rPr lang="en-GB" dirty="0">
                <a:latin typeface="Arial" pitchFamily="34" charset="0"/>
                <a:cs typeface="Arial" pitchFamily="34" charset="0"/>
              </a:rPr>
              <a:t>Charles </a:t>
            </a:r>
            <a:r>
              <a:rPr lang="en-GB" dirty="0" smtClean="0">
                <a:latin typeface="Arial" pitchFamily="34" charset="0"/>
                <a:cs typeface="Arial" pitchFamily="34" charset="0"/>
              </a:rPr>
              <a:t>II had </a:t>
            </a:r>
            <a:r>
              <a:rPr lang="en-GB" dirty="0">
                <a:latin typeface="Arial" pitchFamily="34" charset="0"/>
                <a:cs typeface="Arial" pitchFamily="34" charset="0"/>
              </a:rPr>
              <a:t>sent most of his sailors home because he could not afford to pay them. The River Medway was protected by just three ships and a large iron chain (the Gillingham Line) that had been stretched from one bank to the other. </a:t>
            </a:r>
          </a:p>
        </p:txBody>
      </p:sp>
      <p:sp>
        <p:nvSpPr>
          <p:cNvPr id="6" name="TextBox 5"/>
          <p:cNvSpPr txBox="1"/>
          <p:nvPr/>
        </p:nvSpPr>
        <p:spPr>
          <a:xfrm>
            <a:off x="3771901" y="6027003"/>
            <a:ext cx="8153400" cy="830997"/>
          </a:xfrm>
          <a:prstGeom prst="rect">
            <a:avLst/>
          </a:prstGeom>
          <a:solidFill>
            <a:schemeClr val="accent1">
              <a:lumMod val="20000"/>
              <a:lumOff val="80000"/>
            </a:schemeClr>
          </a:solidFill>
          <a:ln>
            <a:solidFill>
              <a:schemeClr val="tx1"/>
            </a:solidFill>
          </a:ln>
        </p:spPr>
        <p:txBody>
          <a:bodyPr wrap="square" rtlCol="0">
            <a:spAutoFit/>
          </a:bodyPr>
          <a:lstStyle/>
          <a:p>
            <a:r>
              <a:rPr lang="en-GB" sz="2400" b="1" dirty="0" smtClean="0">
                <a:latin typeface="Arial" pitchFamily="34" charset="0"/>
                <a:cs typeface="Arial" pitchFamily="34" charset="0"/>
              </a:rPr>
              <a:t>Activity: </a:t>
            </a:r>
            <a:r>
              <a:rPr lang="en-GB" sz="2400" dirty="0" smtClean="0">
                <a:latin typeface="Arial" pitchFamily="34" charset="0"/>
                <a:cs typeface="Arial" pitchFamily="34" charset="0"/>
              </a:rPr>
              <a:t>Looking at the information and the map, explain why the Dutch decided to attack when and where they did.</a:t>
            </a:r>
            <a:endParaRPr lang="en-GB" sz="2400" dirty="0">
              <a:latin typeface="Arial" pitchFamily="34" charset="0"/>
              <a:cs typeface="Arial" pitchFamily="34" charset="0"/>
            </a:endParaRPr>
          </a:p>
        </p:txBody>
      </p:sp>
      <p:sp>
        <p:nvSpPr>
          <p:cNvPr id="3" name="Date Placeholder 2"/>
          <p:cNvSpPr>
            <a:spLocks noGrp="1"/>
          </p:cNvSpPr>
          <p:nvPr>
            <p:ph type="dt" sz="half" idx="10"/>
          </p:nvPr>
        </p:nvSpPr>
        <p:spPr>
          <a:xfrm>
            <a:off x="198120" y="6667182"/>
            <a:ext cx="3368040" cy="38163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7" name="Footer Placeholder 6"/>
          <p:cNvSpPr>
            <a:spLocks noGrp="1"/>
          </p:cNvSpPr>
          <p:nvPr>
            <p:ph type="ftr" sz="quarter" idx="11"/>
          </p:nvPr>
        </p:nvSpPr>
        <p:spPr>
          <a:xfrm>
            <a:off x="7879080" y="6675437"/>
            <a:ext cx="4114800" cy="365125"/>
          </a:xfrm>
        </p:spPr>
        <p:txBody>
          <a:bodyPr/>
          <a:lstStyle/>
          <a:p>
            <a:pPr algn="r"/>
            <a:r>
              <a:rPr lang="en-GB" dirty="0" smtClean="0"/>
              <a:t>Author: Sarah Martin </a:t>
            </a:r>
            <a:endParaRPr lang="en-GB" dirty="0"/>
          </a:p>
        </p:txBody>
      </p:sp>
      <p:sp>
        <p:nvSpPr>
          <p:cNvPr id="8" name="TextBox 7"/>
          <p:cNvSpPr txBox="1"/>
          <p:nvPr/>
        </p:nvSpPr>
        <p:spPr>
          <a:xfrm>
            <a:off x="4107051" y="6858000"/>
            <a:ext cx="5966847" cy="246221"/>
          </a:xfrm>
          <a:prstGeom prst="rect">
            <a:avLst/>
          </a:prstGeom>
          <a:noFill/>
        </p:spPr>
        <p:txBody>
          <a:bodyPr wrap="square" rtlCol="0">
            <a:spAutoFit/>
          </a:bodyPr>
          <a:lstStyle/>
          <a:p>
            <a:r>
              <a:rPr lang="en-GB" sz="1000" dirty="0" smtClean="0">
                <a:solidFill>
                  <a:schemeClr val="bg1">
                    <a:lumMod val="50000"/>
                  </a:schemeClr>
                </a:solidFill>
              </a:rPr>
              <a:t>https://en.wikipedia.org/wiki/Raid_on_the_Medway#/media/File:MedwayRaidMap.png</a:t>
            </a:r>
            <a:endParaRPr lang="en-GB" sz="1000" dirty="0">
              <a:solidFill>
                <a:schemeClr val="bg1">
                  <a:lumMod val="50000"/>
                </a:schemeClr>
              </a:solidFill>
            </a:endParaRPr>
          </a:p>
        </p:txBody>
      </p:sp>
    </p:spTree>
    <p:extLst>
      <p:ext uri="{BB962C8B-B14F-4D97-AF65-F5344CB8AC3E}">
        <p14:creationId xmlns:p14="http://schemas.microsoft.com/office/powerpoint/2010/main" xmlns="" val="2782009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584" y="2355741"/>
            <a:ext cx="6406662" cy="4229785"/>
          </a:xfrm>
          <a:solidFill>
            <a:schemeClr val="bg1"/>
          </a:solidFill>
          <a:ln w="15875">
            <a:solidFill>
              <a:srgbClr val="000000"/>
            </a:solidFill>
          </a:ln>
        </p:spPr>
        <p:txBody>
          <a:bodyPr>
            <a:normAutofit/>
          </a:bodyPr>
          <a:lstStyle/>
          <a:p>
            <a:pPr marL="144000" indent="0">
              <a:buNone/>
            </a:pPr>
            <a:r>
              <a:rPr lang="en-GB" sz="3200" b="1" dirty="0" smtClean="0">
                <a:latin typeface="Arial" pitchFamily="34" charset="0"/>
                <a:cs typeface="Arial" pitchFamily="34" charset="0"/>
              </a:rPr>
              <a:t>Activity: </a:t>
            </a:r>
          </a:p>
          <a:p>
            <a:pPr marL="144000" indent="0">
              <a:buNone/>
            </a:pPr>
            <a:r>
              <a:rPr lang="en-GB" dirty="0" smtClean="0">
                <a:latin typeface="Arial" pitchFamily="34" charset="0"/>
                <a:cs typeface="Arial" pitchFamily="34" charset="0"/>
              </a:rPr>
              <a:t>Look at the consequences cards. Organise them into an order of importance. </a:t>
            </a:r>
          </a:p>
          <a:p>
            <a:pPr marL="144000" indent="0">
              <a:buNone/>
            </a:pPr>
            <a:endParaRPr lang="en-GB" dirty="0" smtClean="0">
              <a:latin typeface="Arial" pitchFamily="34" charset="0"/>
              <a:cs typeface="Arial" pitchFamily="34" charset="0"/>
            </a:endParaRPr>
          </a:p>
          <a:p>
            <a:pPr marL="144000" indent="0">
              <a:lnSpc>
                <a:spcPct val="100000"/>
              </a:lnSpc>
              <a:spcBef>
                <a:spcPts val="0"/>
              </a:spcBef>
              <a:buNone/>
            </a:pPr>
            <a:r>
              <a:rPr lang="en-GB" dirty="0" smtClean="0">
                <a:latin typeface="Arial" pitchFamily="34" charset="0"/>
                <a:cs typeface="Arial" pitchFamily="34" charset="0"/>
              </a:rPr>
              <a:t>Why did you choose </a:t>
            </a:r>
          </a:p>
          <a:p>
            <a:pPr marL="144000" indent="0">
              <a:lnSpc>
                <a:spcPct val="100000"/>
              </a:lnSpc>
              <a:spcBef>
                <a:spcPts val="0"/>
              </a:spcBef>
              <a:buNone/>
            </a:pPr>
            <a:r>
              <a:rPr lang="en-GB" dirty="0">
                <a:latin typeface="Arial" pitchFamily="34" charset="0"/>
                <a:cs typeface="Arial" pitchFamily="34" charset="0"/>
              </a:rPr>
              <a:t>y</a:t>
            </a:r>
            <a:r>
              <a:rPr lang="en-GB" dirty="0" smtClean="0">
                <a:latin typeface="Arial" pitchFamily="34" charset="0"/>
                <a:cs typeface="Arial" pitchFamily="34" charset="0"/>
              </a:rPr>
              <a:t>our most important </a:t>
            </a:r>
          </a:p>
          <a:p>
            <a:pPr marL="144000" indent="0">
              <a:lnSpc>
                <a:spcPct val="100000"/>
              </a:lnSpc>
              <a:spcBef>
                <a:spcPts val="0"/>
              </a:spcBef>
              <a:buNone/>
            </a:pPr>
            <a:r>
              <a:rPr lang="en-GB" dirty="0">
                <a:latin typeface="Arial" pitchFamily="34" charset="0"/>
                <a:cs typeface="Arial" pitchFamily="34" charset="0"/>
              </a:rPr>
              <a:t>c</a:t>
            </a:r>
            <a:r>
              <a:rPr lang="en-GB" dirty="0" smtClean="0">
                <a:latin typeface="Arial" pitchFamily="34" charset="0"/>
                <a:cs typeface="Arial" pitchFamily="34" charset="0"/>
              </a:rPr>
              <a:t>onsequence?</a:t>
            </a:r>
            <a:endParaRPr lang="en-GB" dirty="0">
              <a:latin typeface="Arial" pitchFamily="34" charset="0"/>
              <a:cs typeface="Arial" pitchFamily="34" charset="0"/>
            </a:endParaRPr>
          </a:p>
        </p:txBody>
      </p:sp>
      <p:cxnSp>
        <p:nvCxnSpPr>
          <p:cNvPr id="5" name="Straight Arrow Connector 4"/>
          <p:cNvCxnSpPr/>
          <p:nvPr/>
        </p:nvCxnSpPr>
        <p:spPr>
          <a:xfrm>
            <a:off x="4572000" y="3999345"/>
            <a:ext cx="0" cy="2475346"/>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01309" y="3882426"/>
            <a:ext cx="1663148" cy="369332"/>
          </a:xfrm>
          <a:prstGeom prst="rect">
            <a:avLst/>
          </a:prstGeom>
          <a:noFill/>
        </p:spPr>
        <p:txBody>
          <a:bodyPr wrap="none" rtlCol="0">
            <a:spAutoFit/>
          </a:bodyPr>
          <a:lstStyle/>
          <a:p>
            <a:r>
              <a:rPr lang="en-GB" dirty="0" smtClean="0"/>
              <a:t>Most important</a:t>
            </a:r>
            <a:endParaRPr lang="en-GB" dirty="0"/>
          </a:p>
        </p:txBody>
      </p:sp>
      <p:sp>
        <p:nvSpPr>
          <p:cNvPr id="7" name="TextBox 6"/>
          <p:cNvSpPr txBox="1"/>
          <p:nvPr/>
        </p:nvSpPr>
        <p:spPr>
          <a:xfrm>
            <a:off x="4756728" y="6105359"/>
            <a:ext cx="1667957" cy="369332"/>
          </a:xfrm>
          <a:prstGeom prst="rect">
            <a:avLst/>
          </a:prstGeom>
          <a:noFill/>
        </p:spPr>
        <p:txBody>
          <a:bodyPr wrap="none" rtlCol="0">
            <a:spAutoFit/>
          </a:bodyPr>
          <a:lstStyle/>
          <a:p>
            <a:r>
              <a:rPr lang="en-GB" dirty="0" smtClean="0"/>
              <a:t>Least important</a:t>
            </a:r>
            <a:endParaRPr lang="en-GB" dirty="0"/>
          </a:p>
        </p:txBody>
      </p:sp>
      <p:sp>
        <p:nvSpPr>
          <p:cNvPr id="4" name="Date Placeholder 3"/>
          <p:cNvSpPr>
            <a:spLocks noGrp="1"/>
          </p:cNvSpPr>
          <p:nvPr>
            <p:ph type="dt" sz="half" idx="10"/>
          </p:nvPr>
        </p:nvSpPr>
        <p:spPr>
          <a:xfrm>
            <a:off x="213360" y="6385560"/>
            <a:ext cx="3368040" cy="33591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9" name="Footer Placeholder 8"/>
          <p:cNvSpPr>
            <a:spLocks noGrp="1"/>
          </p:cNvSpPr>
          <p:nvPr>
            <p:ph type="ftr" sz="quarter" idx="11"/>
          </p:nvPr>
        </p:nvSpPr>
        <p:spPr>
          <a:xfrm>
            <a:off x="8077200" y="6295390"/>
            <a:ext cx="4114800" cy="365125"/>
          </a:xfrm>
        </p:spPr>
        <p:txBody>
          <a:bodyPr/>
          <a:lstStyle/>
          <a:p>
            <a:pPr algn="r"/>
            <a:r>
              <a:rPr lang="en-GB" dirty="0" smtClean="0"/>
              <a:t>Author: Sarah Martin </a:t>
            </a:r>
            <a:endParaRPr lang="en-GB" dirty="0"/>
          </a:p>
        </p:txBody>
      </p:sp>
      <p:pic>
        <p:nvPicPr>
          <p:cNvPr id="10" name="Picture 9" descr="consequences of Dutch Raid.jpg"/>
          <p:cNvPicPr>
            <a:picLocks noChangeAspect="1"/>
          </p:cNvPicPr>
          <p:nvPr/>
        </p:nvPicPr>
        <p:blipFill>
          <a:blip r:embed="rId3" cstate="print"/>
          <a:stretch>
            <a:fillRect/>
          </a:stretch>
        </p:blipFill>
        <p:spPr>
          <a:xfrm>
            <a:off x="7749152" y="232474"/>
            <a:ext cx="4060487" cy="6167573"/>
          </a:xfrm>
          <a:prstGeom prst="rect">
            <a:avLst/>
          </a:prstGeom>
        </p:spPr>
      </p:pic>
      <p:sp>
        <p:nvSpPr>
          <p:cNvPr id="12" name="Content Placeholder 2"/>
          <p:cNvSpPr txBox="1">
            <a:spLocks/>
          </p:cNvSpPr>
          <p:nvPr/>
        </p:nvSpPr>
        <p:spPr>
          <a:xfrm>
            <a:off x="365004" y="424913"/>
            <a:ext cx="6406662" cy="1518188"/>
          </a:xfrm>
          <a:prstGeom prst="rect">
            <a:avLst/>
          </a:prstGeom>
          <a:solidFill>
            <a:schemeClr val="bg1"/>
          </a:solidFill>
          <a:ln w="15875">
            <a:solidFill>
              <a:srgbClr val="000000"/>
            </a:solidFill>
          </a:ln>
        </p:spPr>
        <p:txBody>
          <a:bodyPr vert="horz" lIns="91440" tIns="45720" rIns="91440" bIns="45720" rtlCol="0">
            <a:normAutofit/>
          </a:bodyPr>
          <a:lstStyle/>
          <a:p>
            <a:pPr marL="144000" marR="0" lvl="0" algn="l" defTabSz="914400" rtl="0" eaLnBrk="1" fontAlgn="auto" latinLnBrk="0" hangingPunct="1">
              <a:lnSpc>
                <a:spcPct val="90000"/>
              </a:lnSpc>
              <a:spcAft>
                <a:spcPts val="0"/>
              </a:spcAft>
              <a:buClrTx/>
              <a:buSzTx/>
              <a:buFont typeface="Arial" panose="020B0604020202020204" pitchFamily="34" charset="0"/>
              <a:buNone/>
              <a:tabLst/>
              <a:defRPr/>
            </a:pPr>
            <a:endParaRPr kumimoji="0" lang="en-GB" sz="9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144000" marR="0" lvl="0" algn="l" defTabSz="914400" rtl="0" eaLnBrk="1" fontAlgn="auto" latinLnBrk="0" hangingPunct="1">
              <a:lnSpc>
                <a:spcPct val="90000"/>
              </a:lnSpc>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Watch the </a:t>
            </a:r>
            <a:r>
              <a:rPr kumimoji="0" lang="en-GB" sz="2800" b="0" i="0" u="none" strike="noStrike" kern="1200" cap="none" spc="0" normalizeH="0" baseline="0" noProof="0" dirty="0" smtClean="0">
                <a:ln>
                  <a:noFill/>
                </a:ln>
                <a:solidFill>
                  <a:schemeClr val="tx1"/>
                </a:solidFill>
                <a:effectLst/>
                <a:uLnTx/>
                <a:uFillTx/>
                <a:latin typeface="Arial" pitchFamily="34" charset="0"/>
                <a:cs typeface="Arial" pitchFamily="34" charset="0"/>
                <a:hlinkClick r:id="rId4"/>
              </a:rPr>
              <a:t>video</a:t>
            </a:r>
            <a:r>
              <a:rPr kumimoji="0" lang="en-GB"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144000" marR="0" lvl="0" algn="l" defTabSz="914400" rtl="0" eaLnBrk="1" fontAlgn="auto" latinLnBrk="0" hangingPunct="1">
              <a:lnSpc>
                <a:spcPct val="90000"/>
              </a:lnSpc>
              <a:spcAft>
                <a:spcPts val="0"/>
              </a:spcAft>
              <a:buClrTx/>
              <a:buSzTx/>
              <a:buFont typeface="Arial" panose="020B0604020202020204" pitchFamily="34" charset="0"/>
              <a:buNone/>
              <a:tabLst/>
              <a:defRPr/>
            </a:pPr>
            <a:r>
              <a:rPr lang="en-GB" sz="2800" dirty="0" smtClean="0">
                <a:latin typeface="Arial" pitchFamily="34" charset="0"/>
                <a:cs typeface="Arial" pitchFamily="34" charset="0"/>
              </a:rPr>
              <a:t>Make brief notes about what happened during the attack.</a:t>
            </a:r>
            <a:endParaRPr kumimoji="0" lang="en-GB" sz="2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1083102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502891" cy="1082675"/>
          </a:xfrm>
          <a:solidFill>
            <a:schemeClr val="bg2"/>
          </a:solidFill>
          <a:ln w="15875">
            <a:solidFill>
              <a:srgbClr val="000000"/>
            </a:solidFill>
          </a:ln>
        </p:spPr>
        <p:txBody>
          <a:bodyPr/>
          <a:lstStyle/>
          <a:p>
            <a:pPr algn="ctr"/>
            <a:r>
              <a:rPr lang="en-GB" b="1" dirty="0" smtClean="0">
                <a:latin typeface="Arno Pro Caption" panose="02020502040506020403" pitchFamily="18" charset="0"/>
              </a:rPr>
              <a:t>Plenary</a:t>
            </a:r>
            <a:endParaRPr lang="en-GB" b="1" dirty="0">
              <a:latin typeface="Arno Pro Caption" panose="02020502040506020403" pitchFamily="18" charset="0"/>
            </a:endParaRPr>
          </a:p>
        </p:txBody>
      </p:sp>
      <p:pic>
        <p:nvPicPr>
          <p:cNvPr id="5" name="Content Placeholder 4"/>
          <p:cNvPicPr>
            <a:picLocks noGrp="1" noChangeAspect="1"/>
          </p:cNvPicPr>
          <p:nvPr>
            <p:ph idx="1"/>
          </p:nvPr>
        </p:nvPicPr>
        <p:blipFill>
          <a:blip r:embed="rId2" cstate="print"/>
          <a:stretch>
            <a:fillRect/>
          </a:stretch>
        </p:blipFill>
        <p:spPr>
          <a:xfrm>
            <a:off x="5358429" y="1024261"/>
            <a:ext cx="6278049" cy="4351338"/>
          </a:xfrm>
          <a:prstGeom prst="rect">
            <a:avLst/>
          </a:prstGeom>
        </p:spPr>
      </p:pic>
      <p:sp>
        <p:nvSpPr>
          <p:cNvPr id="6" name="TextBox 5"/>
          <p:cNvSpPr txBox="1"/>
          <p:nvPr/>
        </p:nvSpPr>
        <p:spPr>
          <a:xfrm>
            <a:off x="476251" y="2789139"/>
            <a:ext cx="4648200" cy="1077218"/>
          </a:xfrm>
          <a:prstGeom prst="rect">
            <a:avLst/>
          </a:prstGeom>
          <a:solidFill>
            <a:schemeClr val="accent1">
              <a:lumMod val="20000"/>
              <a:lumOff val="80000"/>
            </a:schemeClr>
          </a:solidFill>
          <a:ln w="15875">
            <a:solidFill>
              <a:schemeClr val="tx1"/>
            </a:solidFill>
          </a:ln>
        </p:spPr>
        <p:txBody>
          <a:bodyPr wrap="square" rtlCol="0">
            <a:spAutoFit/>
          </a:bodyPr>
          <a:lstStyle/>
          <a:p>
            <a:pPr marL="144000"/>
            <a:r>
              <a:rPr lang="en-GB" sz="3200" dirty="0" smtClean="0">
                <a:latin typeface="Adobe Gothic Std B" pitchFamily="34" charset="-128"/>
                <a:ea typeface="Adobe Gothic Std B" pitchFamily="34" charset="-128"/>
              </a:rPr>
              <a:t>Fill in your importance card for this event</a:t>
            </a:r>
            <a:endParaRPr lang="en-GB" sz="3200" dirty="0">
              <a:latin typeface="Adobe Gothic Std B" pitchFamily="34" charset="-128"/>
              <a:ea typeface="Adobe Gothic Std B" pitchFamily="34" charset="-128"/>
            </a:endParaRPr>
          </a:p>
        </p:txBody>
      </p:sp>
      <p:sp>
        <p:nvSpPr>
          <p:cNvPr id="3" name="Date Placeholder 2"/>
          <p:cNvSpPr>
            <a:spLocks noGrp="1"/>
          </p:cNvSpPr>
          <p:nvPr>
            <p:ph type="dt" sz="half" idx="10"/>
          </p:nvPr>
        </p:nvSpPr>
        <p:spPr>
          <a:xfrm>
            <a:off x="228600" y="6385560"/>
            <a:ext cx="3352800" cy="33591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4" name="Footer Placeholder 3"/>
          <p:cNvSpPr>
            <a:spLocks noGrp="1"/>
          </p:cNvSpPr>
          <p:nvPr>
            <p:ph type="ftr" sz="quarter" idx="11"/>
          </p:nvPr>
        </p:nvSpPr>
        <p:spPr>
          <a:xfrm>
            <a:off x="787908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2159785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649654"/>
          </a:xfrm>
          <a:solidFill>
            <a:schemeClr val="accent1">
              <a:lumMod val="20000"/>
              <a:lumOff val="80000"/>
            </a:schemeClr>
          </a:solidFill>
          <a:ln w="15875">
            <a:solidFill>
              <a:srgbClr val="000000"/>
            </a:solidFill>
          </a:ln>
        </p:spPr>
        <p:txBody>
          <a:bodyPr>
            <a:normAutofit/>
          </a:bodyPr>
          <a:lstStyle/>
          <a:p>
            <a:pPr algn="ctr"/>
            <a:r>
              <a:rPr lang="en-GB" b="1" dirty="0" smtClean="0">
                <a:latin typeface="Arno Pro Caption" panose="02020502040506020403" pitchFamily="18" charset="0"/>
              </a:rPr>
              <a:t>Lesson 8: </a:t>
            </a:r>
            <a:br>
              <a:rPr lang="en-GB" b="1" dirty="0" smtClean="0">
                <a:latin typeface="Arno Pro Caption" panose="02020502040506020403" pitchFamily="18" charset="0"/>
              </a:rPr>
            </a:br>
            <a:r>
              <a:rPr lang="en-GB" b="1" dirty="0" smtClean="0">
                <a:latin typeface="Arno Pro Caption" panose="02020502040506020403" pitchFamily="18" charset="0"/>
              </a:rPr>
              <a:t>How did ‘Captain Swing’ affect Kent?</a:t>
            </a:r>
            <a:endParaRPr lang="en-GB" dirty="0"/>
          </a:p>
        </p:txBody>
      </p:sp>
      <p:sp>
        <p:nvSpPr>
          <p:cNvPr id="3" name="Content Placeholder 2"/>
          <p:cNvSpPr>
            <a:spLocks noGrp="1"/>
          </p:cNvSpPr>
          <p:nvPr>
            <p:ph idx="1"/>
          </p:nvPr>
        </p:nvSpPr>
        <p:spPr>
          <a:xfrm>
            <a:off x="838200" y="2419926"/>
            <a:ext cx="10515600" cy="3018127"/>
          </a:xfrm>
          <a:solidFill>
            <a:schemeClr val="accent1">
              <a:lumMod val="20000"/>
              <a:lumOff val="80000"/>
            </a:schemeClr>
          </a:solidFill>
          <a:ln w="15875">
            <a:solidFill>
              <a:srgbClr val="000000"/>
            </a:solidFill>
          </a:ln>
        </p:spPr>
        <p:txBody>
          <a:bodyPr/>
          <a:lstStyle/>
          <a:p>
            <a:pPr marL="0" indent="0">
              <a:spcBef>
                <a:spcPts val="1200"/>
              </a:spcBef>
              <a:buNone/>
            </a:pPr>
            <a:r>
              <a:rPr lang="en-GB" b="1" dirty="0"/>
              <a:t>Learning Objectives:</a:t>
            </a:r>
          </a:p>
          <a:p>
            <a:pPr marL="0" indent="0">
              <a:spcBef>
                <a:spcPts val="1200"/>
              </a:spcBef>
              <a:buNone/>
            </a:pPr>
            <a:r>
              <a:rPr lang="en-GB" dirty="0"/>
              <a:t>Grade 3+: </a:t>
            </a:r>
            <a:r>
              <a:rPr lang="en-GB" dirty="0" smtClean="0"/>
              <a:t>to explain why life was difficult for ordinary people in the Kent countryside in the 19</a:t>
            </a:r>
            <a:r>
              <a:rPr lang="en-GB" baseline="30000" dirty="0" smtClean="0"/>
              <a:t>th</a:t>
            </a:r>
            <a:r>
              <a:rPr lang="en-GB" dirty="0" smtClean="0"/>
              <a:t> century</a:t>
            </a:r>
            <a:endParaRPr lang="en-GB" dirty="0"/>
          </a:p>
          <a:p>
            <a:pPr marL="0" indent="0">
              <a:spcBef>
                <a:spcPts val="1200"/>
              </a:spcBef>
              <a:buNone/>
            </a:pPr>
            <a:r>
              <a:rPr lang="en-GB" dirty="0"/>
              <a:t>Grade 5+: </a:t>
            </a:r>
            <a:r>
              <a:rPr lang="en-GB" dirty="0" smtClean="0"/>
              <a:t>to discuss why riots took place in Kent in 1830-1</a:t>
            </a:r>
            <a:endParaRPr lang="en-GB" dirty="0"/>
          </a:p>
          <a:p>
            <a:pPr marL="0" indent="0">
              <a:spcBef>
                <a:spcPts val="1200"/>
              </a:spcBef>
              <a:buNone/>
            </a:pPr>
            <a:r>
              <a:rPr lang="en-GB" dirty="0"/>
              <a:t>Grade 7+: </a:t>
            </a:r>
            <a:r>
              <a:rPr lang="en-GB" dirty="0" smtClean="0"/>
              <a:t>to evaluate whether the problems caused by new technology in the 19</a:t>
            </a:r>
            <a:r>
              <a:rPr lang="en-GB" baseline="30000" dirty="0" smtClean="0"/>
              <a:t>th</a:t>
            </a:r>
            <a:r>
              <a:rPr lang="en-GB" dirty="0" smtClean="0"/>
              <a:t> century are still relevant today  </a:t>
            </a:r>
            <a:endParaRPr lang="en-GB" dirty="0"/>
          </a:p>
          <a:p>
            <a:pPr>
              <a:spcBef>
                <a:spcPts val="1200"/>
              </a:spcBef>
            </a:pPr>
            <a:endParaRPr lang="en-GB" dirty="0"/>
          </a:p>
        </p:txBody>
      </p:sp>
      <p:sp>
        <p:nvSpPr>
          <p:cNvPr id="4" name="Date Placeholder 3"/>
          <p:cNvSpPr>
            <a:spLocks noGrp="1"/>
          </p:cNvSpPr>
          <p:nvPr>
            <p:ph type="dt" sz="half" idx="10"/>
          </p:nvPr>
        </p:nvSpPr>
        <p:spPr>
          <a:xfrm>
            <a:off x="182880" y="6294120"/>
            <a:ext cx="3398520" cy="427355"/>
          </a:xfrm>
        </p:spPr>
        <p:txBody>
          <a:bodyPr/>
          <a:lstStyle/>
          <a:p>
            <a:r>
              <a:rPr lang="en-GB" dirty="0" smtClean="0"/>
              <a:t>The Ian </a:t>
            </a:r>
            <a:r>
              <a:rPr lang="en-GB" dirty="0" err="1" smtClean="0"/>
              <a:t>Coulson</a:t>
            </a:r>
            <a:r>
              <a:rPr lang="en-GB" dirty="0" smtClean="0"/>
              <a:t> Bursary for Local History/Archaeology in Kent Schools 2019</a:t>
            </a:r>
          </a:p>
          <a:p>
            <a:endParaRPr lang="en-GB" dirty="0"/>
          </a:p>
        </p:txBody>
      </p:sp>
      <p:sp>
        <p:nvSpPr>
          <p:cNvPr id="5" name="Footer Placeholder 4"/>
          <p:cNvSpPr>
            <a:spLocks noGrp="1"/>
          </p:cNvSpPr>
          <p:nvPr>
            <p:ph type="ftr" sz="quarter" idx="11"/>
          </p:nvPr>
        </p:nvSpPr>
        <p:spPr>
          <a:xfrm>
            <a:off x="7879080" y="628015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1856956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76111"/>
          </a:xfrm>
          <a:solidFill>
            <a:schemeClr val="bg1"/>
          </a:solidFill>
          <a:ln w="15875">
            <a:solidFill>
              <a:srgbClr val="000000"/>
            </a:solidFill>
          </a:ln>
        </p:spPr>
        <p:txBody>
          <a:bodyPr>
            <a:normAutofit fontScale="90000"/>
          </a:bodyPr>
          <a:lstStyle/>
          <a:p>
            <a:pPr marL="144000"/>
            <a:r>
              <a:rPr lang="en-GB" b="1" dirty="0" smtClean="0">
                <a:latin typeface="Arno Pro Display" panose="02020502050506020403" pitchFamily="18" charset="0"/>
              </a:rPr>
              <a:t>Starter: </a:t>
            </a:r>
            <a:r>
              <a:rPr lang="en-GB" dirty="0" smtClean="0">
                <a:latin typeface="Arno Pro Display" panose="02020502050506020403" pitchFamily="18" charset="0"/>
              </a:rPr>
              <a:t/>
            </a:r>
            <a:br>
              <a:rPr lang="en-GB" dirty="0" smtClean="0">
                <a:latin typeface="Arno Pro Display" panose="02020502050506020403" pitchFamily="18" charset="0"/>
              </a:rPr>
            </a:br>
            <a:r>
              <a:rPr lang="en-GB" sz="4000" dirty="0" smtClean="0">
                <a:latin typeface="Arno Pro Display" panose="02020502050506020403" pitchFamily="18" charset="0"/>
              </a:rPr>
              <a:t>What were the causes of the Peasants’ Revolt in 1381?</a:t>
            </a:r>
            <a:endParaRPr lang="en-GB" sz="4000" dirty="0">
              <a:latin typeface="Arno Pro Display" panose="02020502050506020403" pitchFamily="18" charset="0"/>
            </a:endParaRPr>
          </a:p>
        </p:txBody>
      </p:sp>
      <p:sp>
        <p:nvSpPr>
          <p:cNvPr id="3" name="Content Placeholder 2"/>
          <p:cNvSpPr>
            <a:spLocks noGrp="1"/>
          </p:cNvSpPr>
          <p:nvPr>
            <p:ph idx="1"/>
          </p:nvPr>
        </p:nvSpPr>
        <p:spPr>
          <a:xfrm>
            <a:off x="838200" y="2244435"/>
            <a:ext cx="10515600" cy="3984915"/>
          </a:xfrm>
          <a:solidFill>
            <a:schemeClr val="bg1"/>
          </a:solidFill>
          <a:ln w="15875">
            <a:solidFill>
              <a:srgbClr val="000000"/>
            </a:solidFill>
          </a:ln>
        </p:spPr>
        <p:txBody>
          <a:bodyPr>
            <a:normAutofit fontScale="77500" lnSpcReduction="20000"/>
          </a:bodyPr>
          <a:lstStyle/>
          <a:p>
            <a:pPr marL="144000" indent="0"/>
            <a:endParaRPr lang="en-GB" dirty="0" smtClean="0">
              <a:latin typeface="Arial" pitchFamily="34" charset="0"/>
              <a:cs typeface="Arial" pitchFamily="34" charset="0"/>
            </a:endParaRPr>
          </a:p>
          <a:p>
            <a:pPr marL="144000" indent="0">
              <a:buClr>
                <a:srgbClr val="C00000"/>
              </a:buClr>
            </a:pPr>
            <a:r>
              <a:rPr lang="en-GB" dirty="0" smtClean="0">
                <a:latin typeface="Arial" pitchFamily="34" charset="0"/>
                <a:cs typeface="Arial" pitchFamily="34" charset="0"/>
              </a:rPr>
              <a:t> Low pay</a:t>
            </a:r>
          </a:p>
          <a:p>
            <a:pPr marL="144000" indent="0">
              <a:buClr>
                <a:srgbClr val="C00000"/>
              </a:buClr>
            </a:pPr>
            <a:r>
              <a:rPr lang="en-GB" dirty="0" smtClean="0">
                <a:latin typeface="Arial" pitchFamily="34" charset="0"/>
                <a:cs typeface="Arial" pitchFamily="34" charset="0"/>
              </a:rPr>
              <a:t> Very few freedoms for peasants</a:t>
            </a:r>
          </a:p>
          <a:p>
            <a:pPr marL="144000" indent="0">
              <a:buClr>
                <a:srgbClr val="C00000"/>
              </a:buClr>
            </a:pPr>
            <a:r>
              <a:rPr lang="en-GB" dirty="0" smtClean="0">
                <a:latin typeface="Arial" pitchFamily="34" charset="0"/>
                <a:cs typeface="Arial" pitchFamily="34" charset="0"/>
              </a:rPr>
              <a:t> An unpopular King and Government</a:t>
            </a:r>
          </a:p>
          <a:p>
            <a:pPr marL="144000" indent="0">
              <a:buClr>
                <a:srgbClr val="C00000"/>
              </a:buClr>
            </a:pPr>
            <a:r>
              <a:rPr lang="en-GB" dirty="0" smtClean="0">
                <a:latin typeface="Arial" pitchFamily="34" charset="0"/>
                <a:cs typeface="Arial" pitchFamily="34" charset="0"/>
              </a:rPr>
              <a:t> High taxes to pay for a war</a:t>
            </a:r>
          </a:p>
          <a:p>
            <a:pPr marL="144000" indent="0">
              <a:buClr>
                <a:srgbClr val="C00000"/>
              </a:buClr>
            </a:pPr>
            <a:r>
              <a:rPr lang="en-GB" dirty="0" smtClean="0">
                <a:latin typeface="Arial" pitchFamily="34" charset="0"/>
                <a:cs typeface="Arial" pitchFamily="34" charset="0"/>
              </a:rPr>
              <a:t> A shortage of workers</a:t>
            </a:r>
          </a:p>
          <a:p>
            <a:pPr marL="144000" indent="0">
              <a:buClr>
                <a:srgbClr val="C00000"/>
              </a:buClr>
            </a:pPr>
            <a:r>
              <a:rPr lang="en-GB" dirty="0" smtClean="0">
                <a:latin typeface="Arial" pitchFamily="34" charset="0"/>
                <a:cs typeface="Arial" pitchFamily="34" charset="0"/>
              </a:rPr>
              <a:t> Most land was owned by the rich</a:t>
            </a:r>
          </a:p>
          <a:p>
            <a:pPr marL="144000"/>
            <a:endParaRPr lang="en-GB" dirty="0">
              <a:latin typeface="Arial" pitchFamily="34" charset="0"/>
              <a:cs typeface="Arial" pitchFamily="34" charset="0"/>
            </a:endParaRPr>
          </a:p>
          <a:p>
            <a:pPr marL="144000" indent="0">
              <a:buNone/>
            </a:pPr>
            <a:r>
              <a:rPr lang="en-GB" b="1" dirty="0" smtClean="0">
                <a:latin typeface="Arial" pitchFamily="34" charset="0"/>
                <a:cs typeface="Arial" pitchFamily="34" charset="0"/>
              </a:rPr>
              <a:t>Which of these problems do you think still existed at the start of the 19</a:t>
            </a:r>
            <a:r>
              <a:rPr lang="en-GB" b="1" baseline="30000" dirty="0" smtClean="0">
                <a:latin typeface="Arial" pitchFamily="34" charset="0"/>
                <a:cs typeface="Arial" pitchFamily="34" charset="0"/>
              </a:rPr>
              <a:t>th</a:t>
            </a:r>
            <a:r>
              <a:rPr lang="en-GB" b="1" dirty="0" smtClean="0">
                <a:latin typeface="Arial" pitchFamily="34" charset="0"/>
                <a:cs typeface="Arial" pitchFamily="34" charset="0"/>
              </a:rPr>
              <a:t> century?</a:t>
            </a:r>
          </a:p>
          <a:p>
            <a:pPr marL="144000" indent="0">
              <a:buNone/>
            </a:pPr>
            <a:r>
              <a:rPr lang="en-GB" i="1" dirty="0" smtClean="0">
                <a:latin typeface="Arial" pitchFamily="34" charset="0"/>
                <a:cs typeface="Arial" pitchFamily="34" charset="0"/>
              </a:rPr>
              <a:t>Extension: Can you think of any other problems there might have been by then?</a:t>
            </a:r>
          </a:p>
          <a:p>
            <a:pPr marL="144000" indent="0">
              <a:buNone/>
            </a:pPr>
            <a:endParaRPr lang="en-GB" i="1" dirty="0" smtClean="0">
              <a:latin typeface="Arial" pitchFamily="34" charset="0"/>
              <a:cs typeface="Arial" pitchFamily="34" charset="0"/>
            </a:endParaRPr>
          </a:p>
        </p:txBody>
      </p:sp>
      <p:sp>
        <p:nvSpPr>
          <p:cNvPr id="4" name="Date Placeholder 3"/>
          <p:cNvSpPr>
            <a:spLocks noGrp="1"/>
          </p:cNvSpPr>
          <p:nvPr>
            <p:ph type="dt" sz="half" idx="10"/>
          </p:nvPr>
        </p:nvSpPr>
        <p:spPr>
          <a:xfrm>
            <a:off x="198120" y="6324600"/>
            <a:ext cx="3383280" cy="396875"/>
          </a:xfrm>
        </p:spPr>
        <p:txBody>
          <a:bodyPr/>
          <a:lstStyle/>
          <a:p>
            <a:r>
              <a:rPr lang="en-GB" dirty="0" smtClean="0"/>
              <a:t>The Ian </a:t>
            </a:r>
            <a:r>
              <a:rPr lang="en-GB" dirty="0" err="1" smtClean="0"/>
              <a:t>Coulson</a:t>
            </a:r>
            <a:r>
              <a:rPr lang="en-GB" dirty="0" smtClean="0"/>
              <a:t> Bursary for Local History/Archaeology in Kent Schools 2019</a:t>
            </a:r>
            <a:endParaRPr lang="en-GB" dirty="0"/>
          </a:p>
        </p:txBody>
      </p:sp>
      <p:sp>
        <p:nvSpPr>
          <p:cNvPr id="5" name="Footer Placeholder 4"/>
          <p:cNvSpPr>
            <a:spLocks noGrp="1"/>
          </p:cNvSpPr>
          <p:nvPr>
            <p:ph type="ftr" sz="quarter" idx="11"/>
          </p:nvPr>
        </p:nvSpPr>
        <p:spPr>
          <a:xfrm>
            <a:off x="7863840" y="6249670"/>
            <a:ext cx="4114800" cy="365125"/>
          </a:xfrm>
        </p:spPr>
        <p:txBody>
          <a:bodyPr/>
          <a:lstStyle/>
          <a:p>
            <a:pPr algn="r"/>
            <a:r>
              <a:rPr lang="en-GB" dirty="0" smtClean="0"/>
              <a:t>Author: Sarah Martin </a:t>
            </a:r>
            <a:endParaRPr lang="en-GB" dirty="0"/>
          </a:p>
        </p:txBody>
      </p:sp>
    </p:spTree>
    <p:extLst>
      <p:ext uri="{BB962C8B-B14F-4D97-AF65-F5344CB8AC3E}">
        <p14:creationId xmlns:p14="http://schemas.microsoft.com/office/powerpoint/2010/main" xmlns="" val="1771022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44205</TotalTime>
  <Words>2508</Words>
  <Application>Microsoft Office PowerPoint</Application>
  <PresentationFormat>Custom</PresentationFormat>
  <Paragraphs>275</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Investigating the History of Kent</vt:lpstr>
      <vt:lpstr>Lesson 7:</vt:lpstr>
      <vt:lpstr>Lesson 7: Why did the Dutch attack Chatham in 1667?</vt:lpstr>
      <vt:lpstr>Why did the Dutch attack?</vt:lpstr>
      <vt:lpstr>Slide 5</vt:lpstr>
      <vt:lpstr>Slide 6</vt:lpstr>
      <vt:lpstr>Plenary</vt:lpstr>
      <vt:lpstr>Lesson 8:  How did ‘Captain Swing’ affect Kent?</vt:lpstr>
      <vt:lpstr>Starter:  What were the causes of the Peasants’ Revolt in 1381?</vt:lpstr>
      <vt:lpstr>Activity: </vt:lpstr>
      <vt:lpstr>Slide 11</vt:lpstr>
      <vt:lpstr>1. A law stopping foreign corn being brought into the country unless prices were very high. 2. It kept the price of corn and therefore bread too high for poor people to buy. 3. A law giving middle class people the vote for the first time.  4. Working class people still had no political power. 5. A change in the law reducing relief (benefit) payments and forcing people into workhouses      instead. 6. It made life for the poor even harder and once in the workhouse it was difficult to get out again. 7. Ordinary people lost a lot of the common land on which they had been able to graze cattle and     rich people were able to buy large plots of land. 8. Threshing machines because they could do the job of many men, putting people out of work.  9. They burnt and destroyed farms, crops and threshing machines. 10. The Prime Minister (famous for beating Napoleon at the Battle of Waterloo) 11. He didn’t exist – ‘Swing’ or ‘Captain Swing’ was an anonymous name which appeared on letters     which the protestors sent to farmers and landowners  12. The Luddites – protestors who had destroyed machines in the factories in the North and       Midlands.  13. Some were transported to Australia as a punishment. 14. Artificial Intelligence perhaps – a real threat for the future?</vt:lpstr>
      <vt:lpstr>Activity</vt:lpstr>
      <vt:lpstr>Plenary</vt:lpstr>
      <vt:lpstr> Look at this poster:  a) What is it telling people? b) Who do you think produced it? c) When was it produced? </vt:lpstr>
      <vt:lpstr>Lesson 9: 1914-18 How did bombing raids affect the people of Dover and Folkestone?</vt:lpstr>
      <vt:lpstr>Watch the video about Zeppelins</vt:lpstr>
      <vt:lpstr>Slide 18</vt:lpstr>
      <vt:lpstr>Slide 19</vt:lpstr>
      <vt:lpstr>Eyewitness Accounts</vt:lpstr>
      <vt:lpstr>Eyewitness Accounts</vt:lpstr>
      <vt:lpstr>Activities</vt:lpstr>
      <vt:lpstr>Plenary</vt:lpstr>
      <vt:lpstr>Lesson 10: How did Kent fool the Nazis?</vt:lpstr>
      <vt:lpstr>Slide 25</vt:lpstr>
      <vt:lpstr>World War Two</vt:lpstr>
      <vt:lpstr>Slide 27</vt:lpstr>
      <vt:lpstr>Operation Fortitude</vt:lpstr>
      <vt:lpstr>Activity</vt:lpstr>
      <vt:lpstr>Plenary</vt:lpstr>
      <vt:lpstr>Lesson 11: Kent’s Place in History!</vt:lpstr>
      <vt:lpstr> Assessment: To what extent did war and invasions have the greatest effect on the people of Kent between 43 AD – 1945 AD?                </vt:lpstr>
      <vt:lpstr>Mark Scheme</vt:lpstr>
      <vt:lpstr>Plenary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Kent</dc:title>
  <dc:creator>Sarah Martin</dc:creator>
  <cp:lastModifiedBy>Andy Harmsworth</cp:lastModifiedBy>
  <cp:revision>162</cp:revision>
  <cp:lastPrinted>2019-07-17T14:08:26Z</cp:lastPrinted>
  <dcterms:created xsi:type="dcterms:W3CDTF">2019-06-10T12:04:57Z</dcterms:created>
  <dcterms:modified xsi:type="dcterms:W3CDTF">2019-10-08T10:33:40Z</dcterms:modified>
</cp:coreProperties>
</file>