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320" r:id="rId4"/>
    <p:sldId id="279" r:id="rId5"/>
    <p:sldId id="280" r:id="rId6"/>
    <p:sldId id="318" r:id="rId7"/>
    <p:sldId id="281" r:id="rId8"/>
    <p:sldId id="321" r:id="rId9"/>
    <p:sldId id="258" r:id="rId10"/>
    <p:sldId id="282" r:id="rId11"/>
    <p:sldId id="283" r:id="rId12"/>
    <p:sldId id="284" r:id="rId13"/>
    <p:sldId id="274" r:id="rId14"/>
    <p:sldId id="259" r:id="rId15"/>
    <p:sldId id="285" r:id="rId16"/>
    <p:sldId id="286" r:id="rId17"/>
    <p:sldId id="287" r:id="rId18"/>
    <p:sldId id="288" r:id="rId19"/>
    <p:sldId id="275" r:id="rId20"/>
    <p:sldId id="322" r:id="rId21"/>
    <p:sldId id="323" r:id="rId22"/>
    <p:sldId id="324" r:id="rId23"/>
    <p:sldId id="325" r:id="rId24"/>
    <p:sldId id="260" r:id="rId25"/>
    <p:sldId id="289" r:id="rId26"/>
    <p:sldId id="326" r:id="rId27"/>
    <p:sldId id="290" r:id="rId28"/>
    <p:sldId id="291" r:id="rId29"/>
    <p:sldId id="292" r:id="rId30"/>
    <p:sldId id="294" r:id="rId31"/>
    <p:sldId id="276" r:id="rId32"/>
    <p:sldId id="261" r:id="rId33"/>
    <p:sldId id="268" r:id="rId34"/>
    <p:sldId id="267" r:id="rId35"/>
    <p:sldId id="269" r:id="rId36"/>
    <p:sldId id="270" r:id="rId37"/>
  </p:sldIdLst>
  <p:sldSz cx="12192000" cy="6858000"/>
  <p:notesSz cx="9939338" cy="6807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E6F"/>
    <a:srgbClr val="F9F9D1"/>
    <a:srgbClr val="62C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3369" autoAdjust="0"/>
  </p:normalViewPr>
  <p:slideViewPr>
    <p:cSldViewPr snapToGrid="0">
      <p:cViewPr varScale="1">
        <p:scale>
          <a:sx n="67" d="100"/>
          <a:sy n="67" d="100"/>
        </p:scale>
        <p:origin x="126" y="48"/>
      </p:cViewPr>
      <p:guideLst>
        <p:guide orient="horz" pos="2160"/>
        <p:guide pos="3840"/>
      </p:guideLst>
    </p:cSldViewPr>
  </p:slideViewPr>
  <p:outlineViewPr>
    <p:cViewPr>
      <p:scale>
        <a:sx n="33" d="100"/>
        <a:sy n="33" d="100"/>
      </p:scale>
      <p:origin x="0" y="1710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1" d="100"/>
          <a:sy n="71" d="100"/>
        </p:scale>
        <p:origin x="-726" y="-90"/>
      </p:cViewPr>
      <p:guideLst>
        <p:guide orient="horz" pos="2144"/>
        <p:guide pos="31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7046" cy="341542"/>
          </a:xfrm>
          <a:prstGeom prst="rect">
            <a:avLst/>
          </a:prstGeom>
        </p:spPr>
        <p:txBody>
          <a:bodyPr vert="horz" lIns="91559" tIns="45779" rIns="91559" bIns="45779" rtlCol="0"/>
          <a:lstStyle>
            <a:lvl1pPr algn="l">
              <a:defRPr sz="1200"/>
            </a:lvl1pPr>
          </a:lstStyle>
          <a:p>
            <a:endParaRPr lang="en-GB"/>
          </a:p>
        </p:txBody>
      </p:sp>
      <p:sp>
        <p:nvSpPr>
          <p:cNvPr id="3" name="Date Placeholder 2"/>
          <p:cNvSpPr>
            <a:spLocks noGrp="1"/>
          </p:cNvSpPr>
          <p:nvPr>
            <p:ph type="dt" sz="quarter" idx="1"/>
          </p:nvPr>
        </p:nvSpPr>
        <p:spPr>
          <a:xfrm>
            <a:off x="5629992" y="1"/>
            <a:ext cx="4307046" cy="341542"/>
          </a:xfrm>
          <a:prstGeom prst="rect">
            <a:avLst/>
          </a:prstGeom>
        </p:spPr>
        <p:txBody>
          <a:bodyPr vert="horz" lIns="91559" tIns="45779" rIns="91559" bIns="45779" rtlCol="0"/>
          <a:lstStyle>
            <a:lvl1pPr algn="r">
              <a:defRPr sz="1200"/>
            </a:lvl1pPr>
          </a:lstStyle>
          <a:p>
            <a:fld id="{15CFE894-7707-42AA-B174-3F48BE9A03ED}" type="datetimeFigureOut">
              <a:rPr lang="en-GB" smtClean="0"/>
              <a:pPr/>
              <a:t>06/10/2019</a:t>
            </a:fld>
            <a:endParaRPr lang="en-GB"/>
          </a:p>
        </p:txBody>
      </p:sp>
      <p:sp>
        <p:nvSpPr>
          <p:cNvPr id="4" name="Footer Placeholder 3"/>
          <p:cNvSpPr>
            <a:spLocks noGrp="1"/>
          </p:cNvSpPr>
          <p:nvPr>
            <p:ph type="ftr" sz="quarter" idx="2"/>
          </p:nvPr>
        </p:nvSpPr>
        <p:spPr>
          <a:xfrm>
            <a:off x="1" y="6465660"/>
            <a:ext cx="4307046" cy="341541"/>
          </a:xfrm>
          <a:prstGeom prst="rect">
            <a:avLst/>
          </a:prstGeom>
        </p:spPr>
        <p:txBody>
          <a:bodyPr vert="horz" lIns="91559" tIns="45779" rIns="91559" bIns="45779" rtlCol="0" anchor="b"/>
          <a:lstStyle>
            <a:lvl1pPr algn="l">
              <a:defRPr sz="1200"/>
            </a:lvl1pPr>
          </a:lstStyle>
          <a:p>
            <a:endParaRPr lang="en-GB"/>
          </a:p>
        </p:txBody>
      </p:sp>
      <p:sp>
        <p:nvSpPr>
          <p:cNvPr id="5" name="Slide Number Placeholder 4"/>
          <p:cNvSpPr>
            <a:spLocks noGrp="1"/>
          </p:cNvSpPr>
          <p:nvPr>
            <p:ph type="sldNum" sz="quarter" idx="3"/>
          </p:nvPr>
        </p:nvSpPr>
        <p:spPr>
          <a:xfrm>
            <a:off x="5629992" y="6465660"/>
            <a:ext cx="4307046" cy="341541"/>
          </a:xfrm>
          <a:prstGeom prst="rect">
            <a:avLst/>
          </a:prstGeom>
        </p:spPr>
        <p:txBody>
          <a:bodyPr vert="horz" lIns="91559" tIns="45779" rIns="91559" bIns="45779" rtlCol="0" anchor="b"/>
          <a:lstStyle>
            <a:lvl1pPr algn="r">
              <a:defRPr sz="1200"/>
            </a:lvl1pPr>
          </a:lstStyle>
          <a:p>
            <a:fld id="{0F45FACB-FA91-4547-B557-D0833128BEC3}" type="slidenum">
              <a:rPr lang="en-GB" smtClean="0"/>
              <a:pPr/>
              <a:t>‹#›</a:t>
            </a:fld>
            <a:endParaRPr lang="en-GB"/>
          </a:p>
        </p:txBody>
      </p:sp>
    </p:spTree>
    <p:extLst>
      <p:ext uri="{BB962C8B-B14F-4D97-AF65-F5344CB8AC3E}">
        <p14:creationId xmlns:p14="http://schemas.microsoft.com/office/powerpoint/2010/main" val="2686324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7046" cy="341542"/>
          </a:xfrm>
          <a:prstGeom prst="rect">
            <a:avLst/>
          </a:prstGeom>
        </p:spPr>
        <p:txBody>
          <a:bodyPr vert="horz" lIns="91559" tIns="45779" rIns="91559" bIns="45779" rtlCol="0"/>
          <a:lstStyle>
            <a:lvl1pPr algn="l">
              <a:defRPr sz="1200"/>
            </a:lvl1pPr>
          </a:lstStyle>
          <a:p>
            <a:endParaRPr lang="en-GB"/>
          </a:p>
        </p:txBody>
      </p:sp>
      <p:sp>
        <p:nvSpPr>
          <p:cNvPr id="3" name="Date Placeholder 2"/>
          <p:cNvSpPr>
            <a:spLocks noGrp="1"/>
          </p:cNvSpPr>
          <p:nvPr>
            <p:ph type="dt" idx="1"/>
          </p:nvPr>
        </p:nvSpPr>
        <p:spPr>
          <a:xfrm>
            <a:off x="5629992" y="1"/>
            <a:ext cx="4307046" cy="341542"/>
          </a:xfrm>
          <a:prstGeom prst="rect">
            <a:avLst/>
          </a:prstGeom>
        </p:spPr>
        <p:txBody>
          <a:bodyPr vert="horz" lIns="91559" tIns="45779" rIns="91559" bIns="45779" rtlCol="0"/>
          <a:lstStyle>
            <a:lvl1pPr algn="r">
              <a:defRPr sz="1200"/>
            </a:lvl1pPr>
          </a:lstStyle>
          <a:p>
            <a:fld id="{EF521803-19F3-45CF-B959-2DC24D28B73A}" type="datetimeFigureOut">
              <a:rPr lang="en-GB" smtClean="0"/>
              <a:pPr/>
              <a:t>06/10/2019</a:t>
            </a:fld>
            <a:endParaRPr lang="en-GB"/>
          </a:p>
        </p:txBody>
      </p:sp>
      <p:sp>
        <p:nvSpPr>
          <p:cNvPr id="4" name="Slide Image Placeholder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559" tIns="45779" rIns="91559" bIns="45779" rtlCol="0" anchor="ctr"/>
          <a:lstStyle/>
          <a:p>
            <a:endParaRPr lang="en-GB"/>
          </a:p>
        </p:txBody>
      </p:sp>
      <p:sp>
        <p:nvSpPr>
          <p:cNvPr id="5" name="Notes Placeholder 4"/>
          <p:cNvSpPr>
            <a:spLocks noGrp="1"/>
          </p:cNvSpPr>
          <p:nvPr>
            <p:ph type="body" sz="quarter" idx="3"/>
          </p:nvPr>
        </p:nvSpPr>
        <p:spPr>
          <a:xfrm>
            <a:off x="993934" y="3275966"/>
            <a:ext cx="7951470" cy="2680335"/>
          </a:xfrm>
          <a:prstGeom prst="rect">
            <a:avLst/>
          </a:prstGeom>
        </p:spPr>
        <p:txBody>
          <a:bodyPr vert="horz" lIns="91559" tIns="45779" rIns="91559" bIns="4577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6465660"/>
            <a:ext cx="4307046" cy="341541"/>
          </a:xfrm>
          <a:prstGeom prst="rect">
            <a:avLst/>
          </a:prstGeom>
        </p:spPr>
        <p:txBody>
          <a:bodyPr vert="horz" lIns="91559" tIns="45779" rIns="91559" bIns="45779" rtlCol="0" anchor="b"/>
          <a:lstStyle>
            <a:lvl1pPr algn="l">
              <a:defRPr sz="1200"/>
            </a:lvl1pPr>
          </a:lstStyle>
          <a:p>
            <a:endParaRPr lang="en-GB"/>
          </a:p>
        </p:txBody>
      </p:sp>
      <p:sp>
        <p:nvSpPr>
          <p:cNvPr id="7" name="Slide Number Placeholder 6"/>
          <p:cNvSpPr>
            <a:spLocks noGrp="1"/>
          </p:cNvSpPr>
          <p:nvPr>
            <p:ph type="sldNum" sz="quarter" idx="5"/>
          </p:nvPr>
        </p:nvSpPr>
        <p:spPr>
          <a:xfrm>
            <a:off x="5629992" y="6465660"/>
            <a:ext cx="4307046" cy="341541"/>
          </a:xfrm>
          <a:prstGeom prst="rect">
            <a:avLst/>
          </a:prstGeom>
        </p:spPr>
        <p:txBody>
          <a:bodyPr vert="horz" lIns="91559" tIns="45779" rIns="91559" bIns="45779" rtlCol="0" anchor="b"/>
          <a:lstStyle>
            <a:lvl1pPr algn="r">
              <a:defRPr sz="1200"/>
            </a:lvl1pPr>
          </a:lstStyle>
          <a:p>
            <a:fld id="{C91E9D91-7F0B-4662-82DD-EBA7695BCE64}" type="slidenum">
              <a:rPr lang="en-GB" smtClean="0"/>
              <a:pPr/>
              <a:t>‹#›</a:t>
            </a:fld>
            <a:endParaRPr lang="en-GB"/>
          </a:p>
        </p:txBody>
      </p:sp>
    </p:spTree>
    <p:extLst>
      <p:ext uri="{BB962C8B-B14F-4D97-AF65-F5344CB8AC3E}">
        <p14:creationId xmlns:p14="http://schemas.microsoft.com/office/powerpoint/2010/main" val="362877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91E9D91-7F0B-4662-82DD-EBA7695BCE64}" type="slidenum">
              <a:rPr lang="en-GB" smtClean="0"/>
              <a:pPr/>
              <a:t>1</a:t>
            </a:fld>
            <a:endParaRPr lang="en-GB"/>
          </a:p>
        </p:txBody>
      </p:sp>
    </p:spTree>
    <p:extLst>
      <p:ext uri="{BB962C8B-B14F-4D97-AF65-F5344CB8AC3E}">
        <p14:creationId xmlns:p14="http://schemas.microsoft.com/office/powerpoint/2010/main" val="376287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1E9D91-7F0B-4662-82DD-EBA7695BCE64}" type="slidenum">
              <a:rPr lang="en-GB" smtClean="0"/>
              <a:pPr/>
              <a:t>10</a:t>
            </a:fld>
            <a:endParaRPr lang="en-GB"/>
          </a:p>
        </p:txBody>
      </p:sp>
    </p:spTree>
    <p:extLst>
      <p:ext uri="{BB962C8B-B14F-4D97-AF65-F5344CB8AC3E}">
        <p14:creationId xmlns:p14="http://schemas.microsoft.com/office/powerpoint/2010/main" val="2069982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1E9D91-7F0B-4662-82DD-EBA7695BCE64}" type="slidenum">
              <a:rPr lang="en-GB" smtClean="0"/>
              <a:pPr/>
              <a:t>14</a:t>
            </a:fld>
            <a:endParaRPr lang="en-GB"/>
          </a:p>
        </p:txBody>
      </p:sp>
    </p:spTree>
    <p:extLst>
      <p:ext uri="{BB962C8B-B14F-4D97-AF65-F5344CB8AC3E}">
        <p14:creationId xmlns:p14="http://schemas.microsoft.com/office/powerpoint/2010/main" val="1807904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1E9D91-7F0B-4662-82DD-EBA7695BCE64}" type="slidenum">
              <a:rPr lang="en-GB" smtClean="0"/>
              <a:pPr/>
              <a:t>27</a:t>
            </a:fld>
            <a:endParaRPr lang="en-GB"/>
          </a:p>
        </p:txBody>
      </p:sp>
    </p:spTree>
    <p:extLst>
      <p:ext uri="{BB962C8B-B14F-4D97-AF65-F5344CB8AC3E}">
        <p14:creationId xmlns:p14="http://schemas.microsoft.com/office/powerpoint/2010/main" val="190656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https://www.youtube.com/watch?v=WsML7hiTnsY</a:t>
            </a:r>
            <a:endParaRPr lang="en-GB" dirty="0"/>
          </a:p>
        </p:txBody>
      </p:sp>
      <p:sp>
        <p:nvSpPr>
          <p:cNvPr id="4" name="Slide Number Placeholder 3"/>
          <p:cNvSpPr>
            <a:spLocks noGrp="1"/>
          </p:cNvSpPr>
          <p:nvPr>
            <p:ph type="sldNum" sz="quarter" idx="10"/>
          </p:nvPr>
        </p:nvSpPr>
        <p:spPr/>
        <p:txBody>
          <a:bodyPr/>
          <a:lstStyle/>
          <a:p>
            <a:fld id="{C91E9D91-7F0B-4662-82DD-EBA7695BCE64}" type="slidenum">
              <a:rPr lang="en-GB" smtClean="0"/>
              <a:pPr/>
              <a:t>33</a:t>
            </a:fld>
            <a:endParaRPr lang="en-GB"/>
          </a:p>
        </p:txBody>
      </p:sp>
    </p:spTree>
    <p:extLst>
      <p:ext uri="{BB962C8B-B14F-4D97-AF65-F5344CB8AC3E}">
        <p14:creationId xmlns:p14="http://schemas.microsoft.com/office/powerpoint/2010/main" val="183145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1E9D91-7F0B-4662-82DD-EBA7695BCE64}" type="slidenum">
              <a:rPr lang="en-GB" smtClean="0"/>
              <a:pPr/>
              <a:t>34</a:t>
            </a:fld>
            <a:endParaRPr lang="en-GB"/>
          </a:p>
        </p:txBody>
      </p:sp>
    </p:spTree>
    <p:extLst>
      <p:ext uri="{BB962C8B-B14F-4D97-AF65-F5344CB8AC3E}">
        <p14:creationId xmlns:p14="http://schemas.microsoft.com/office/powerpoint/2010/main" val="1603562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2596F4-6C95-43E9-822E-F7EB46F1BA80}" type="datetime4">
              <a:rPr lang="en-GB" smtClean="0"/>
              <a:pPr/>
              <a:t>06 October 2019</a:t>
            </a:fld>
            <a:endParaRPr lang="en-GB"/>
          </a:p>
        </p:txBody>
      </p:sp>
      <p:sp>
        <p:nvSpPr>
          <p:cNvPr id="5" name="Footer Placeholder 4"/>
          <p:cNvSpPr>
            <a:spLocks noGrp="1"/>
          </p:cNvSpPr>
          <p:nvPr>
            <p:ph type="ftr" sz="quarter" idx="11"/>
          </p:nvPr>
        </p:nvSpPr>
        <p:spPr/>
        <p:txBody>
          <a:bodyPr/>
          <a:lstStyle/>
          <a:p>
            <a:r>
              <a:rPr lang="en-GB" smtClean="0"/>
              <a:t>Author: Sarah Martin </a:t>
            </a:r>
            <a:endParaRPr lang="en-GB"/>
          </a:p>
        </p:txBody>
      </p:sp>
      <p:sp>
        <p:nvSpPr>
          <p:cNvPr id="6" name="Slide Number Placeholder 5"/>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5441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7EE77F-8BB1-4CB3-8590-0DB8F1950166}" type="datetime4">
              <a:rPr lang="en-GB" smtClean="0"/>
              <a:pPr/>
              <a:t>06 October 2019</a:t>
            </a:fld>
            <a:endParaRPr lang="en-GB"/>
          </a:p>
        </p:txBody>
      </p:sp>
      <p:sp>
        <p:nvSpPr>
          <p:cNvPr id="6" name="Footer Placeholder 5"/>
          <p:cNvSpPr>
            <a:spLocks noGrp="1"/>
          </p:cNvSpPr>
          <p:nvPr>
            <p:ph type="ftr" sz="quarter" idx="11"/>
          </p:nvPr>
        </p:nvSpPr>
        <p:spPr/>
        <p:txBody>
          <a:bodyPr/>
          <a:lstStyle/>
          <a:p>
            <a:r>
              <a:rPr lang="en-GB" smtClean="0"/>
              <a:t>Author: Sarah Martin </a:t>
            </a:r>
            <a:endParaRPr lang="en-GB"/>
          </a:p>
        </p:txBody>
      </p:sp>
      <p:sp>
        <p:nvSpPr>
          <p:cNvPr id="7" name="Slide Number Placeholder 6"/>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256470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250167E-0920-4B66-96F2-A03638896813}" type="datetime4">
              <a:rPr lang="en-GB" smtClean="0"/>
              <a:pPr/>
              <a:t>06 October 2019</a:t>
            </a:fld>
            <a:endParaRPr lang="en-GB"/>
          </a:p>
        </p:txBody>
      </p:sp>
      <p:sp>
        <p:nvSpPr>
          <p:cNvPr id="5" name="Footer Placeholder 4"/>
          <p:cNvSpPr>
            <a:spLocks noGrp="1"/>
          </p:cNvSpPr>
          <p:nvPr>
            <p:ph type="ftr" sz="quarter" idx="11"/>
          </p:nvPr>
        </p:nvSpPr>
        <p:spPr/>
        <p:txBody>
          <a:bodyPr/>
          <a:lstStyle/>
          <a:p>
            <a:r>
              <a:rPr lang="en-GB" smtClean="0"/>
              <a:t>Author: Sarah Martin </a:t>
            </a:r>
            <a:endParaRPr lang="en-GB"/>
          </a:p>
        </p:txBody>
      </p:sp>
      <p:sp>
        <p:nvSpPr>
          <p:cNvPr id="6" name="Slide Number Placeholder 5"/>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341779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D9493-1FAB-4680-A3C2-06BD38DFE1F6}" type="datetime4">
              <a:rPr lang="en-GB" smtClean="0"/>
              <a:pPr/>
              <a:t>06 October 2019</a:t>
            </a:fld>
            <a:endParaRPr lang="en-GB"/>
          </a:p>
        </p:txBody>
      </p:sp>
      <p:sp>
        <p:nvSpPr>
          <p:cNvPr id="5" name="Footer Placeholder 4"/>
          <p:cNvSpPr>
            <a:spLocks noGrp="1"/>
          </p:cNvSpPr>
          <p:nvPr>
            <p:ph type="ftr" sz="quarter" idx="11"/>
          </p:nvPr>
        </p:nvSpPr>
        <p:spPr/>
        <p:txBody>
          <a:bodyPr/>
          <a:lstStyle/>
          <a:p>
            <a:r>
              <a:rPr lang="en-GB" smtClean="0"/>
              <a:t>Author: Sarah Martin </a:t>
            </a:r>
            <a:endParaRPr lang="en-GB"/>
          </a:p>
        </p:txBody>
      </p:sp>
      <p:sp>
        <p:nvSpPr>
          <p:cNvPr id="6" name="Slide Number Placeholder 5"/>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13007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dirty="0" smtClean="0"/>
              <a:t>The Ian </a:t>
            </a:r>
            <a:r>
              <a:rPr lang="en-GB" dirty="0" err="1" smtClean="0"/>
              <a:t>Coulson</a:t>
            </a:r>
            <a:r>
              <a:rPr lang="en-GB" dirty="0" smtClean="0"/>
              <a:t> Bursary for Local History / Archaeology in Kent Schools 2019</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610600" y="6339840"/>
            <a:ext cx="2743200" cy="381635"/>
          </a:xfrm>
        </p:spPr>
        <p:txBody>
          <a:bodyPr/>
          <a:lstStyle/>
          <a:p>
            <a:endParaRPr lang="en-GB" dirty="0" smtClean="0"/>
          </a:p>
          <a:p>
            <a:r>
              <a:rPr lang="en-GB" dirty="0" smtClean="0"/>
              <a:t>Author: Sarah Martin </a:t>
            </a:r>
          </a:p>
          <a:p>
            <a:endParaRPr lang="en-GB" dirty="0"/>
          </a:p>
        </p:txBody>
      </p:sp>
    </p:spTree>
    <p:extLst>
      <p:ext uri="{BB962C8B-B14F-4D97-AF65-F5344CB8AC3E}">
        <p14:creationId xmlns:p14="http://schemas.microsoft.com/office/powerpoint/2010/main" val="62522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736DCB-F44F-4EDC-A13E-1AE47AFB7A3A}" type="datetime4">
              <a:rPr lang="en-GB" smtClean="0"/>
              <a:pPr/>
              <a:t>06 October 2019</a:t>
            </a:fld>
            <a:endParaRPr lang="en-GB"/>
          </a:p>
        </p:txBody>
      </p:sp>
      <p:sp>
        <p:nvSpPr>
          <p:cNvPr id="4" name="Footer Placeholder 3"/>
          <p:cNvSpPr>
            <a:spLocks noGrp="1"/>
          </p:cNvSpPr>
          <p:nvPr>
            <p:ph type="ftr" sz="quarter" idx="11"/>
          </p:nvPr>
        </p:nvSpPr>
        <p:spPr/>
        <p:txBody>
          <a:bodyPr/>
          <a:lstStyle/>
          <a:p>
            <a:r>
              <a:rPr lang="en-GB" smtClean="0"/>
              <a:t>Author: Sarah Martin </a:t>
            </a:r>
            <a:endParaRPr lang="en-GB"/>
          </a:p>
        </p:txBody>
      </p:sp>
      <p:sp>
        <p:nvSpPr>
          <p:cNvPr id="5" name="Slide Number Placeholder 4"/>
          <p:cNvSpPr>
            <a:spLocks noGrp="1"/>
          </p:cNvSpPr>
          <p:nvPr>
            <p:ph type="sldNum" sz="quarter" idx="12"/>
          </p:nvPr>
        </p:nvSpPr>
        <p:spPr/>
        <p:txBody>
          <a:bodyPr/>
          <a:lstStyle/>
          <a:p>
            <a:fld id="{79854D3A-C09E-4CD6-BCDD-05C7E7FBE70D}"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83DB6F-DB1B-42F7-99D5-A66B81D993F3}" type="datetime4">
              <a:rPr lang="en-GB" smtClean="0"/>
              <a:pPr/>
              <a:t>06 October 2019</a:t>
            </a:fld>
            <a:endParaRPr lang="en-GB"/>
          </a:p>
        </p:txBody>
      </p:sp>
      <p:sp>
        <p:nvSpPr>
          <p:cNvPr id="5" name="Footer Placeholder 4"/>
          <p:cNvSpPr>
            <a:spLocks noGrp="1"/>
          </p:cNvSpPr>
          <p:nvPr>
            <p:ph type="ftr" sz="quarter" idx="11"/>
          </p:nvPr>
        </p:nvSpPr>
        <p:spPr/>
        <p:txBody>
          <a:bodyPr/>
          <a:lstStyle/>
          <a:p>
            <a:r>
              <a:rPr lang="en-GB" smtClean="0"/>
              <a:t>Author: Sarah Martin </a:t>
            </a:r>
            <a:endParaRPr lang="en-GB"/>
          </a:p>
        </p:txBody>
      </p:sp>
      <p:sp>
        <p:nvSpPr>
          <p:cNvPr id="6" name="Slide Number Placeholder 5"/>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361666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BD2CA51-516D-487F-9F72-E58790D49FE8}" type="datetime4">
              <a:rPr lang="en-GB" smtClean="0"/>
              <a:pPr/>
              <a:t>06 October 2019</a:t>
            </a:fld>
            <a:endParaRPr lang="en-GB"/>
          </a:p>
        </p:txBody>
      </p:sp>
      <p:sp>
        <p:nvSpPr>
          <p:cNvPr id="6" name="Footer Placeholder 5"/>
          <p:cNvSpPr>
            <a:spLocks noGrp="1"/>
          </p:cNvSpPr>
          <p:nvPr>
            <p:ph type="ftr" sz="quarter" idx="11"/>
          </p:nvPr>
        </p:nvSpPr>
        <p:spPr/>
        <p:txBody>
          <a:bodyPr/>
          <a:lstStyle/>
          <a:p>
            <a:r>
              <a:rPr lang="en-GB" smtClean="0"/>
              <a:t>Author: Sarah Martin </a:t>
            </a:r>
            <a:endParaRPr lang="en-GB"/>
          </a:p>
        </p:txBody>
      </p:sp>
      <p:sp>
        <p:nvSpPr>
          <p:cNvPr id="7" name="Slide Number Placeholder 6"/>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26068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64D89C7-F242-4DB2-9E0E-DD99F1F45D7E}" type="datetime4">
              <a:rPr lang="en-GB" smtClean="0"/>
              <a:pPr/>
              <a:t>06 October 2019</a:t>
            </a:fld>
            <a:endParaRPr lang="en-GB"/>
          </a:p>
        </p:txBody>
      </p:sp>
      <p:sp>
        <p:nvSpPr>
          <p:cNvPr id="8" name="Footer Placeholder 7"/>
          <p:cNvSpPr>
            <a:spLocks noGrp="1"/>
          </p:cNvSpPr>
          <p:nvPr>
            <p:ph type="ftr" sz="quarter" idx="11"/>
          </p:nvPr>
        </p:nvSpPr>
        <p:spPr/>
        <p:txBody>
          <a:bodyPr/>
          <a:lstStyle/>
          <a:p>
            <a:r>
              <a:rPr lang="en-GB" smtClean="0"/>
              <a:t>Author: Sarah Martin </a:t>
            </a:r>
            <a:endParaRPr lang="en-GB"/>
          </a:p>
        </p:txBody>
      </p:sp>
      <p:sp>
        <p:nvSpPr>
          <p:cNvPr id="9" name="Slide Number Placeholder 8"/>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384953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53C13E0-7721-4F93-9D48-ACFFABB63517}" type="datetime4">
              <a:rPr lang="en-GB" smtClean="0"/>
              <a:pPr/>
              <a:t>06 October 2019</a:t>
            </a:fld>
            <a:endParaRPr lang="en-GB"/>
          </a:p>
        </p:txBody>
      </p:sp>
      <p:sp>
        <p:nvSpPr>
          <p:cNvPr id="4" name="Footer Placeholder 3"/>
          <p:cNvSpPr>
            <a:spLocks noGrp="1"/>
          </p:cNvSpPr>
          <p:nvPr>
            <p:ph type="ftr" sz="quarter" idx="11"/>
          </p:nvPr>
        </p:nvSpPr>
        <p:spPr/>
        <p:txBody>
          <a:bodyPr/>
          <a:lstStyle/>
          <a:p>
            <a:r>
              <a:rPr lang="en-GB" smtClean="0"/>
              <a:t>Author: Sarah Martin </a:t>
            </a:r>
            <a:endParaRPr lang="en-GB"/>
          </a:p>
        </p:txBody>
      </p:sp>
      <p:sp>
        <p:nvSpPr>
          <p:cNvPr id="5" name="Slide Number Placeholder 4"/>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411279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97A62-8CA8-40D7-968F-FC6A46A9738C}" type="datetime4">
              <a:rPr lang="en-GB" smtClean="0"/>
              <a:pPr/>
              <a:t>06 October 2019</a:t>
            </a:fld>
            <a:endParaRPr lang="en-GB"/>
          </a:p>
        </p:txBody>
      </p:sp>
      <p:sp>
        <p:nvSpPr>
          <p:cNvPr id="3" name="Footer Placeholder 2"/>
          <p:cNvSpPr>
            <a:spLocks noGrp="1"/>
          </p:cNvSpPr>
          <p:nvPr>
            <p:ph type="ftr" sz="quarter" idx="11"/>
          </p:nvPr>
        </p:nvSpPr>
        <p:spPr/>
        <p:txBody>
          <a:bodyPr/>
          <a:lstStyle/>
          <a:p>
            <a:r>
              <a:rPr lang="en-GB" smtClean="0"/>
              <a:t>Author: Sarah Martin </a:t>
            </a:r>
            <a:endParaRPr lang="en-GB"/>
          </a:p>
        </p:txBody>
      </p:sp>
      <p:sp>
        <p:nvSpPr>
          <p:cNvPr id="4" name="Slide Number Placeholder 3"/>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219083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C21D07-7021-414E-9492-42CAEFF9A6FF}" type="datetime4">
              <a:rPr lang="en-GB" smtClean="0"/>
              <a:pPr/>
              <a:t>06 October 2019</a:t>
            </a:fld>
            <a:endParaRPr lang="en-GB"/>
          </a:p>
        </p:txBody>
      </p:sp>
      <p:sp>
        <p:nvSpPr>
          <p:cNvPr id="6" name="Footer Placeholder 5"/>
          <p:cNvSpPr>
            <a:spLocks noGrp="1"/>
          </p:cNvSpPr>
          <p:nvPr>
            <p:ph type="ftr" sz="quarter" idx="11"/>
          </p:nvPr>
        </p:nvSpPr>
        <p:spPr/>
        <p:txBody>
          <a:bodyPr/>
          <a:lstStyle/>
          <a:p>
            <a:r>
              <a:rPr lang="en-GB" smtClean="0"/>
              <a:t>Author: Sarah Martin </a:t>
            </a:r>
            <a:endParaRPr lang="en-GB"/>
          </a:p>
        </p:txBody>
      </p:sp>
      <p:sp>
        <p:nvSpPr>
          <p:cNvPr id="7" name="Slide Number Placeholder 6"/>
          <p:cNvSpPr>
            <a:spLocks noGrp="1"/>
          </p:cNvSpPr>
          <p:nvPr>
            <p:ph type="sldNum" sz="quarter" idx="12"/>
          </p:nvPr>
        </p:nvSpPr>
        <p:spPr/>
        <p:txBody>
          <a:bodyPr/>
          <a:lstStyle/>
          <a:p>
            <a:fld id="{79854D3A-C09E-4CD6-BCDD-05C7E7FBE70D}" type="slidenum">
              <a:rPr lang="en-GB" smtClean="0"/>
              <a:pPr/>
              <a:t>‹#›</a:t>
            </a:fld>
            <a:endParaRPr lang="en-GB"/>
          </a:p>
        </p:txBody>
      </p:sp>
    </p:spTree>
    <p:extLst>
      <p:ext uri="{BB962C8B-B14F-4D97-AF65-F5344CB8AC3E}">
        <p14:creationId xmlns:p14="http://schemas.microsoft.com/office/powerpoint/2010/main" val="110134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15000"/>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36DCB-F44F-4EDC-A13E-1AE47AFB7A3A}" type="datetime4">
              <a:rPr lang="en-GB" smtClean="0"/>
              <a:pPr/>
              <a:t>06 October 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Author: Sarah Martin </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54D3A-C09E-4CD6-BCDD-05C7E7FBE70D}" type="slidenum">
              <a:rPr lang="en-GB" smtClean="0"/>
              <a:pPr/>
              <a:t>‹#›</a:t>
            </a:fld>
            <a:endParaRPr lang="en-GB"/>
          </a:p>
        </p:txBody>
      </p:sp>
    </p:spTree>
    <p:extLst>
      <p:ext uri="{BB962C8B-B14F-4D97-AF65-F5344CB8AC3E}">
        <p14:creationId xmlns:p14="http://schemas.microsoft.com/office/powerpoint/2010/main" val="347686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zWTC7ktt3D8"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R_9zHiQs-rw"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PGGkPkKSfZM"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WsML7hiTns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8280" y="1393288"/>
            <a:ext cx="9144000" cy="2128681"/>
          </a:xfrm>
          <a:solidFill>
            <a:schemeClr val="bg1"/>
          </a:solidFill>
          <a:ln w="15875">
            <a:solidFill>
              <a:schemeClr val="tx1"/>
            </a:solidFill>
          </a:ln>
        </p:spPr>
        <p:txBody>
          <a:bodyPr>
            <a:normAutofit fontScale="90000"/>
          </a:bodyPr>
          <a:lstStyle/>
          <a:p>
            <a:r>
              <a:rPr lang="en-GB" sz="8000" b="1" dirty="0" smtClean="0">
                <a:latin typeface="Arial Black" pitchFamily="34" charset="0"/>
              </a:rPr>
              <a:t>Investigating the History of Kent</a:t>
            </a:r>
            <a:endParaRPr lang="en-GB" sz="8000" b="1" dirty="0">
              <a:latin typeface="Arial Black" pitchFamily="34" charset="0"/>
            </a:endParaRPr>
          </a:p>
        </p:txBody>
      </p:sp>
      <p:sp>
        <p:nvSpPr>
          <p:cNvPr id="4" name="Date Placeholder 3"/>
          <p:cNvSpPr>
            <a:spLocks noGrp="1"/>
          </p:cNvSpPr>
          <p:nvPr>
            <p:ph type="dt" sz="half" idx="10"/>
          </p:nvPr>
        </p:nvSpPr>
        <p:spPr/>
        <p:txBody>
          <a:bodyPr/>
          <a:lstStyle/>
          <a:p>
            <a:fld id="{B11AD17B-FF97-4B04-892F-843A7845B6BC}" type="datetime4">
              <a:rPr lang="en-GB" smtClean="0"/>
              <a:pPr/>
              <a:t>06 October 2019</a:t>
            </a:fld>
            <a:endParaRPr lang="en-GB" dirty="0"/>
          </a:p>
        </p:txBody>
      </p:sp>
      <p:sp>
        <p:nvSpPr>
          <p:cNvPr id="5" name="Footer Placeholder 4"/>
          <p:cNvSpPr>
            <a:spLocks noGrp="1"/>
          </p:cNvSpPr>
          <p:nvPr>
            <p:ph type="ftr" sz="quarter" idx="11"/>
          </p:nvPr>
        </p:nvSpPr>
        <p:spPr/>
        <p:txBody>
          <a:bodyPr/>
          <a:lstStyle/>
          <a:p>
            <a:r>
              <a:rPr lang="en-GB" dirty="0" smtClean="0"/>
              <a:t>Author: Sarah Martin </a:t>
            </a:r>
            <a:endParaRPr lang="en-GB" dirty="0"/>
          </a:p>
        </p:txBody>
      </p:sp>
      <p:sp>
        <p:nvSpPr>
          <p:cNvPr id="6" name="Subtitle 2"/>
          <p:cNvSpPr txBox="1">
            <a:spLocks/>
          </p:cNvSpPr>
          <p:nvPr/>
        </p:nvSpPr>
        <p:spPr>
          <a:xfrm>
            <a:off x="1462782" y="3723081"/>
            <a:ext cx="9144000" cy="1926170"/>
          </a:xfrm>
          <a:prstGeom prst="rect">
            <a:avLst/>
          </a:prstGeom>
          <a:solidFill>
            <a:schemeClr val="bg1"/>
          </a:solidFill>
          <a:ln w="15875">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b="1" dirty="0" smtClean="0">
                <a:latin typeface="Arial" pitchFamily="34" charset="0"/>
                <a:cs typeface="Arial" pitchFamily="34" charset="0"/>
              </a:rPr>
              <a:t>Key question:</a:t>
            </a:r>
          </a:p>
          <a:p>
            <a:r>
              <a:rPr lang="en-GB" sz="4000" b="1" dirty="0" smtClean="0">
                <a:latin typeface="Arial" pitchFamily="34" charset="0"/>
                <a:cs typeface="Arial" pitchFamily="34" charset="0"/>
              </a:rPr>
              <a:t>Which event had the greatest impact on the people of Kent?</a:t>
            </a:r>
            <a:endParaRPr lang="en-GB" sz="4000" b="1" dirty="0">
              <a:latin typeface="Arial" pitchFamily="34" charset="0"/>
              <a:cs typeface="Arial" pitchFamily="34" charset="0"/>
            </a:endParaRPr>
          </a:p>
        </p:txBody>
      </p:sp>
      <p:sp>
        <p:nvSpPr>
          <p:cNvPr id="7" name="TextBox 6"/>
          <p:cNvSpPr txBox="1"/>
          <p:nvPr/>
        </p:nvSpPr>
        <p:spPr>
          <a:xfrm>
            <a:off x="11009745" y="6581001"/>
            <a:ext cx="1182255" cy="276999"/>
          </a:xfrm>
          <a:prstGeom prst="rect">
            <a:avLst/>
          </a:prstGeom>
          <a:noFill/>
          <a:ln w="15875">
            <a:noFill/>
          </a:ln>
        </p:spPr>
        <p:txBody>
          <a:bodyPr wrap="square" rtlCol="0">
            <a:spAutoFit/>
          </a:bodyPr>
          <a:lstStyle/>
          <a:p>
            <a:pPr algn="ctr"/>
            <a:r>
              <a:rPr lang="en-GB" sz="1200" b="1" dirty="0" smtClean="0">
                <a:latin typeface="Arno Pro Display" panose="02020502050506020403" pitchFamily="18" charset="0"/>
              </a:rPr>
              <a:t>J Salmon Ltd</a:t>
            </a:r>
            <a:endParaRPr lang="en-GB" sz="1200" b="1" dirty="0">
              <a:latin typeface="Arno Pro Display" panose="02020502050506020403" pitchFamily="18" charset="0"/>
            </a:endParaRPr>
          </a:p>
        </p:txBody>
      </p:sp>
      <p:pic>
        <p:nvPicPr>
          <p:cNvPr id="8" name="Picture 7" descr="bursary logo.jpg"/>
          <p:cNvPicPr>
            <a:picLocks noChangeAspect="1"/>
          </p:cNvPicPr>
          <p:nvPr/>
        </p:nvPicPr>
        <p:blipFill>
          <a:blip r:embed="rId4" cstate="print"/>
          <a:stretch>
            <a:fillRect/>
          </a:stretch>
        </p:blipFill>
        <p:spPr>
          <a:xfrm>
            <a:off x="2560320" y="213360"/>
            <a:ext cx="6876387" cy="1043940"/>
          </a:xfrm>
          <a:prstGeom prst="rect">
            <a:avLst/>
          </a:prstGeom>
        </p:spPr>
      </p:pic>
      <p:sp>
        <p:nvSpPr>
          <p:cNvPr id="9" name="TextBox 8"/>
          <p:cNvSpPr txBox="1"/>
          <p:nvPr/>
        </p:nvSpPr>
        <p:spPr>
          <a:xfrm>
            <a:off x="3316637" y="5796366"/>
            <a:ext cx="5470902" cy="707886"/>
          </a:xfrm>
          <a:prstGeom prst="rect">
            <a:avLst/>
          </a:prstGeom>
          <a:solidFill>
            <a:srgbClr val="233E6F"/>
          </a:solidFill>
        </p:spPr>
        <p:txBody>
          <a:bodyPr wrap="square" rtlCol="0">
            <a:spAutoFit/>
          </a:bodyPr>
          <a:lstStyle/>
          <a:p>
            <a:pPr algn="ctr"/>
            <a:r>
              <a:rPr lang="en-GB" sz="4000" b="1" dirty="0" smtClean="0">
                <a:solidFill>
                  <a:schemeClr val="bg1"/>
                </a:solidFill>
              </a:rPr>
              <a:t>LESSONS 1 - 6</a:t>
            </a:r>
            <a:endParaRPr lang="en-GB" sz="4000" b="1" dirty="0">
              <a:solidFill>
                <a:schemeClr val="bg1"/>
              </a:solidFill>
            </a:endParaRPr>
          </a:p>
        </p:txBody>
      </p:sp>
    </p:spTree>
    <p:extLst>
      <p:ext uri="{BB962C8B-B14F-4D97-AF65-F5344CB8AC3E}">
        <p14:creationId xmlns:p14="http://schemas.microsoft.com/office/powerpoint/2010/main" val="74078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0778" y="128918"/>
            <a:ext cx="6449291" cy="1141944"/>
          </a:xfrm>
          <a:solidFill>
            <a:schemeClr val="accent6">
              <a:lumMod val="20000"/>
              <a:lumOff val="80000"/>
            </a:schemeClr>
          </a:solidFill>
          <a:ln w="15875">
            <a:solidFill>
              <a:schemeClr val="tx1"/>
            </a:solidFill>
          </a:ln>
        </p:spPr>
        <p:txBody>
          <a:bodyPr/>
          <a:lstStyle/>
          <a:p>
            <a:pPr algn="ctr"/>
            <a:r>
              <a:rPr lang="en-GB" b="1" dirty="0" smtClean="0">
                <a:latin typeface="Arno Pro Display" panose="02020502050506020403" pitchFamily="18" charset="0"/>
              </a:rPr>
              <a:t>The Romans in Kent</a:t>
            </a:r>
            <a:endParaRPr lang="en-GB" b="1" dirty="0">
              <a:latin typeface="Arno Pro Display" panose="02020502050506020403" pitchFamily="18" charset="0"/>
            </a:endParaRPr>
          </a:p>
        </p:txBody>
      </p:sp>
      <p:pic>
        <p:nvPicPr>
          <p:cNvPr id="4" name="Content Placeholder 3"/>
          <p:cNvPicPr>
            <a:picLocks noGrp="1"/>
          </p:cNvPicPr>
          <p:nvPr>
            <p:ph idx="1"/>
          </p:nvPr>
        </p:nvPicPr>
        <p:blipFill>
          <a:blip r:embed="rId3" cstate="print"/>
          <a:stretch>
            <a:fillRect/>
          </a:stretch>
        </p:blipFill>
        <p:spPr>
          <a:xfrm>
            <a:off x="181841" y="296268"/>
            <a:ext cx="4154632" cy="5066940"/>
          </a:xfrm>
          <a:prstGeom prst="rect">
            <a:avLst/>
          </a:prstGeom>
          <a:ln w="22225">
            <a:noFill/>
          </a:ln>
        </p:spPr>
      </p:pic>
      <p:pic>
        <p:nvPicPr>
          <p:cNvPr id="5" name="Picture 4" descr="http://favonius.com/romans/maps/aerial%20richborough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1093" y="3492644"/>
            <a:ext cx="7628660" cy="3365356"/>
          </a:xfrm>
          <a:prstGeom prst="rect">
            <a:avLst/>
          </a:prstGeom>
          <a:noFill/>
          <a:ln w="19050">
            <a:solidFill>
              <a:srgbClr val="000000"/>
            </a:solidFill>
          </a:ln>
        </p:spPr>
      </p:pic>
      <p:sp>
        <p:nvSpPr>
          <p:cNvPr id="6" name="TextBox 5"/>
          <p:cNvSpPr txBox="1"/>
          <p:nvPr/>
        </p:nvSpPr>
        <p:spPr>
          <a:xfrm>
            <a:off x="5660007" y="3004605"/>
            <a:ext cx="5099433" cy="400110"/>
          </a:xfrm>
          <a:prstGeom prst="rect">
            <a:avLst/>
          </a:prstGeom>
          <a:solidFill>
            <a:schemeClr val="bg1"/>
          </a:solidFill>
          <a:ln w="15875">
            <a:solidFill>
              <a:schemeClr val="tx1"/>
            </a:solidFill>
          </a:ln>
        </p:spPr>
        <p:txBody>
          <a:bodyPr wrap="square" rtlCol="0">
            <a:spAutoFit/>
          </a:bodyPr>
          <a:lstStyle/>
          <a:p>
            <a:r>
              <a:rPr lang="en-GB" sz="2000" b="1" dirty="0" smtClean="0">
                <a:latin typeface="Arial" pitchFamily="34" charset="0"/>
                <a:cs typeface="Arial" pitchFamily="34" charset="0"/>
              </a:rPr>
              <a:t>Richborough Fort (near Sandwich)</a:t>
            </a:r>
            <a:endParaRPr lang="en-GB" sz="2000" b="1" dirty="0">
              <a:latin typeface="Arial" pitchFamily="34" charset="0"/>
              <a:cs typeface="Arial" pitchFamily="34" charset="0"/>
            </a:endParaRPr>
          </a:p>
        </p:txBody>
      </p:sp>
      <p:sp>
        <p:nvSpPr>
          <p:cNvPr id="7" name="Title 1"/>
          <p:cNvSpPr txBox="1">
            <a:spLocks/>
          </p:cNvSpPr>
          <p:nvPr/>
        </p:nvSpPr>
        <p:spPr>
          <a:xfrm>
            <a:off x="4960778" y="1580827"/>
            <a:ext cx="6449291" cy="1177871"/>
          </a:xfrm>
          <a:prstGeom prst="rect">
            <a:avLst/>
          </a:prstGeom>
          <a:solidFill>
            <a:schemeClr val="accent6">
              <a:lumMod val="20000"/>
              <a:lumOff val="80000"/>
            </a:schemeClr>
          </a:solidFill>
          <a:ln w="15875">
            <a:solidFill>
              <a:schemeClr val="tx1"/>
            </a:solidFill>
          </a:ln>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b="1" dirty="0" smtClean="0">
              <a:latin typeface="Arial" pitchFamily="34" charset="0"/>
              <a:cs typeface="Arial" pitchFamily="34" charset="0"/>
              <a:hlinkClick r:id="rId5"/>
            </a:endParaRPr>
          </a:p>
          <a:p>
            <a:pPr>
              <a:lnSpc>
                <a:spcPct val="120000"/>
              </a:lnSpc>
              <a:spcAft>
                <a:spcPts val="600"/>
              </a:spcAft>
            </a:pPr>
            <a:r>
              <a:rPr lang="en-GB" sz="5100" b="1" dirty="0" smtClean="0">
                <a:latin typeface="Arial" pitchFamily="34" charset="0"/>
                <a:cs typeface="Arial" pitchFamily="34" charset="0"/>
                <a:hlinkClick r:id="rId5"/>
              </a:rPr>
              <a:t>Watch</a:t>
            </a:r>
            <a:r>
              <a:rPr lang="en-GB" sz="5100" b="1" dirty="0" smtClean="0">
                <a:latin typeface="Arial" pitchFamily="34" charset="0"/>
                <a:cs typeface="Arial" pitchFamily="34" charset="0"/>
              </a:rPr>
              <a:t> </a:t>
            </a:r>
            <a:r>
              <a:rPr lang="en-GB" sz="5100" dirty="0" smtClean="0">
                <a:latin typeface="Arial" pitchFamily="34" charset="0"/>
                <a:cs typeface="Arial" pitchFamily="34" charset="0"/>
              </a:rPr>
              <a:t>the video and write down 5 things the Romans did for Kent</a:t>
            </a:r>
          </a:p>
          <a:p>
            <a:pPr>
              <a:lnSpc>
                <a:spcPct val="120000"/>
              </a:lnSpc>
              <a:spcAft>
                <a:spcPts val="600"/>
              </a:spcAft>
            </a:pPr>
            <a:endParaRPr lang="en-GB" sz="3600" dirty="0">
              <a:latin typeface="Arial" pitchFamily="34" charset="0"/>
              <a:cs typeface="Arial" pitchFamily="34" charset="0"/>
            </a:endParaRPr>
          </a:p>
        </p:txBody>
      </p:sp>
      <p:sp>
        <p:nvSpPr>
          <p:cNvPr id="3" name="Date Placeholder 2"/>
          <p:cNvSpPr>
            <a:spLocks noGrp="1"/>
          </p:cNvSpPr>
          <p:nvPr>
            <p:ph type="dt" sz="half" idx="10"/>
          </p:nvPr>
        </p:nvSpPr>
        <p:spPr>
          <a:xfrm>
            <a:off x="213360" y="6168325"/>
            <a:ext cx="3657600" cy="553150"/>
          </a:xfrm>
        </p:spPr>
        <p:txBody>
          <a:bodyPr/>
          <a:lstStyle/>
          <a:p>
            <a:r>
              <a:rPr lang="en-GB" dirty="0" smtClean="0">
                <a:solidFill>
                  <a:schemeClr val="bg1">
                    <a:lumMod val="50000"/>
                  </a:schemeClr>
                </a:solidFill>
              </a:rPr>
              <a:t>The Ian </a:t>
            </a:r>
            <a:r>
              <a:rPr lang="en-GB" dirty="0" err="1" smtClean="0">
                <a:solidFill>
                  <a:schemeClr val="bg1">
                    <a:lumMod val="50000"/>
                  </a:schemeClr>
                </a:solidFill>
              </a:rPr>
              <a:t>Coulson</a:t>
            </a:r>
            <a:r>
              <a:rPr lang="en-GB" dirty="0" smtClean="0">
                <a:solidFill>
                  <a:schemeClr val="bg1">
                    <a:lumMod val="50000"/>
                  </a:schemeClr>
                </a:solidFill>
              </a:rPr>
              <a:t> Bursary for Local History/Archaeology in Kent Schools 2019 Author: Sarah Martin </a:t>
            </a:r>
            <a:endParaRPr lang="en-GB" dirty="0"/>
          </a:p>
        </p:txBody>
      </p:sp>
      <p:sp>
        <p:nvSpPr>
          <p:cNvPr id="8" name="Footer Placeholder 7"/>
          <p:cNvSpPr>
            <a:spLocks noGrp="1"/>
          </p:cNvSpPr>
          <p:nvPr>
            <p:ph type="ftr" sz="quarter" idx="11"/>
          </p:nvPr>
        </p:nvSpPr>
        <p:spPr>
          <a:xfrm>
            <a:off x="7894320" y="6492875"/>
            <a:ext cx="4114800" cy="365125"/>
          </a:xfrm>
        </p:spPr>
        <p:txBody>
          <a:bodyPr/>
          <a:lstStyle/>
          <a:p>
            <a:pPr algn="r"/>
            <a:r>
              <a:rPr lang="en-GB" dirty="0" smtClean="0">
                <a:solidFill>
                  <a:schemeClr val="bg1"/>
                </a:solidFill>
              </a:rPr>
              <a:t>Favonius.com</a:t>
            </a:r>
            <a:endParaRPr lang="en-GB" dirty="0">
              <a:solidFill>
                <a:schemeClr val="bg1"/>
              </a:solidFill>
            </a:endParaRPr>
          </a:p>
        </p:txBody>
      </p:sp>
    </p:spTree>
    <p:extLst>
      <p:ext uri="{BB962C8B-B14F-4D97-AF65-F5344CB8AC3E}">
        <p14:creationId xmlns:p14="http://schemas.microsoft.com/office/powerpoint/2010/main" val="217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eatured image"/>
          <p:cNvPicPr/>
          <p:nvPr/>
        </p:nvPicPr>
        <p:blipFill>
          <a:blip r:embed="rId2" cstate="print"/>
          <a:stretch>
            <a:fillRect/>
          </a:stretch>
        </p:blipFill>
        <p:spPr bwMode="auto">
          <a:xfrm>
            <a:off x="301336" y="3840480"/>
            <a:ext cx="4042064" cy="3017520"/>
          </a:xfrm>
          <a:prstGeom prst="rect">
            <a:avLst/>
          </a:prstGeom>
          <a:noFill/>
          <a:ln>
            <a:noFill/>
          </a:ln>
        </p:spPr>
      </p:pic>
      <p:pic>
        <p:nvPicPr>
          <p:cNvPr id="4" name="Picture 3"/>
          <p:cNvPicPr/>
          <p:nvPr/>
        </p:nvPicPr>
        <p:blipFill>
          <a:blip r:embed="rId3" cstate="print"/>
          <a:stretch>
            <a:fillRect/>
          </a:stretch>
        </p:blipFill>
        <p:spPr>
          <a:xfrm>
            <a:off x="-1" y="1"/>
            <a:ext cx="5105401" cy="3855719"/>
          </a:xfrm>
          <a:prstGeom prst="rect">
            <a:avLst/>
          </a:prstGeom>
        </p:spPr>
      </p:pic>
      <p:pic>
        <p:nvPicPr>
          <p:cNvPr id="6" name="image" descr="https://c2.staticflickr.com/8/7043/6952102499_b3866dce9e_b.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378138" y="3691304"/>
            <a:ext cx="4813862" cy="3079943"/>
          </a:xfrm>
          <a:prstGeom prst="rect">
            <a:avLst/>
          </a:prstGeom>
          <a:noFill/>
          <a:ln>
            <a:noFill/>
          </a:ln>
        </p:spPr>
      </p:pic>
      <p:pic>
        <p:nvPicPr>
          <p:cNvPr id="5"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8138" y="0"/>
            <a:ext cx="4813862" cy="3508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4649492" y="604434"/>
            <a:ext cx="3068664" cy="2882685"/>
          </a:xfrm>
          <a:solidFill>
            <a:schemeClr val="bg1"/>
          </a:solidFill>
          <a:ln w="15875">
            <a:solidFill>
              <a:srgbClr val="000000"/>
            </a:solidFill>
          </a:ln>
        </p:spPr>
        <p:txBody>
          <a:bodyPr>
            <a:normAutofit/>
          </a:bodyPr>
          <a:lstStyle/>
          <a:p>
            <a:pPr algn="ctr"/>
            <a:r>
              <a:rPr lang="en-GB" sz="3200" dirty="0" smtClean="0">
                <a:latin typeface="Arial" pitchFamily="34" charset="0"/>
                <a:cs typeface="Arial" pitchFamily="34" charset="0"/>
              </a:rPr>
              <a:t>These are all images of things the Romans did in Kent…</a:t>
            </a:r>
            <a:endParaRPr lang="en-GB" sz="3200" dirty="0">
              <a:latin typeface="Arial" pitchFamily="34" charset="0"/>
              <a:cs typeface="Arial" pitchFamily="34" charset="0"/>
            </a:endParaRPr>
          </a:p>
        </p:txBody>
      </p:sp>
      <p:sp>
        <p:nvSpPr>
          <p:cNvPr id="3" name="Date Placeholder 2"/>
          <p:cNvSpPr>
            <a:spLocks noGrp="1"/>
          </p:cNvSpPr>
          <p:nvPr>
            <p:ph type="dt" sz="half" idx="10"/>
          </p:nvPr>
        </p:nvSpPr>
        <p:spPr>
          <a:xfrm>
            <a:off x="4404360" y="6006110"/>
            <a:ext cx="3078480" cy="38163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8" name="Footer Placeholder 7"/>
          <p:cNvSpPr>
            <a:spLocks noGrp="1"/>
          </p:cNvSpPr>
          <p:nvPr>
            <p:ph type="ftr" sz="quarter" idx="11"/>
          </p:nvPr>
        </p:nvSpPr>
        <p:spPr>
          <a:xfrm>
            <a:off x="4386020" y="6338807"/>
            <a:ext cx="3066340" cy="321708"/>
          </a:xfrm>
        </p:spPr>
        <p:txBody>
          <a:bodyPr/>
          <a:lstStyle/>
          <a:p>
            <a:pPr algn="l"/>
            <a:r>
              <a:rPr lang="en-GB" dirty="0" smtClean="0"/>
              <a:t>Author: Sarah Martin </a:t>
            </a:r>
            <a:endParaRPr lang="en-GB" dirty="0"/>
          </a:p>
        </p:txBody>
      </p:sp>
      <p:pic>
        <p:nvPicPr>
          <p:cNvPr id="10" name="Picture 1" descr="c90ebb48-b89b-4100-aaef-fa28b3c3f5e6"/>
          <p:cNvPicPr>
            <a:picLocks noChangeAspect="1" noChangeArrowheads="1"/>
          </p:cNvPicPr>
          <p:nvPr/>
        </p:nvPicPr>
        <p:blipFill>
          <a:blip r:embed="rId6" cstate="print"/>
          <a:srcRect/>
          <a:stretch>
            <a:fillRect/>
          </a:stretch>
        </p:blipFill>
        <p:spPr bwMode="auto">
          <a:xfrm>
            <a:off x="79113591" y="108706920"/>
            <a:ext cx="4096173" cy="3072130"/>
          </a:xfrm>
          <a:prstGeom prst="rect">
            <a:avLst/>
          </a:prstGeom>
          <a:noFill/>
          <a:ln w="9525" algn="in">
            <a:noFill/>
            <a:miter lim="800000"/>
            <a:headEnd/>
            <a:tailEnd/>
          </a:ln>
        </p:spPr>
      </p:pic>
      <p:sp>
        <p:nvSpPr>
          <p:cNvPr id="12" name="Footer Placeholder 2"/>
          <p:cNvSpPr txBox="1">
            <a:spLocks/>
          </p:cNvSpPr>
          <p:nvPr/>
        </p:nvSpPr>
        <p:spPr>
          <a:xfrm>
            <a:off x="3177152" y="3417195"/>
            <a:ext cx="1651289" cy="406237"/>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Wikipedia</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3" name="Footer Placeholder 2"/>
          <p:cNvSpPr txBox="1">
            <a:spLocks/>
          </p:cNvSpPr>
          <p:nvPr/>
        </p:nvSpPr>
        <p:spPr>
          <a:xfrm>
            <a:off x="9546957" y="3042653"/>
            <a:ext cx="2645044" cy="406237"/>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bg1"/>
                </a:solidFill>
                <a:effectLst/>
                <a:uLnTx/>
                <a:uFillTx/>
                <a:latin typeface="+mn-lt"/>
                <a:ea typeface="+mn-ea"/>
                <a:cs typeface="+mn-cs"/>
              </a:rPr>
              <a:t>Canterbury Archaeological Trust</a:t>
            </a:r>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14" name="Footer Placeholder 2"/>
          <p:cNvSpPr txBox="1">
            <a:spLocks/>
          </p:cNvSpPr>
          <p:nvPr/>
        </p:nvSpPr>
        <p:spPr>
          <a:xfrm>
            <a:off x="462365" y="6451763"/>
            <a:ext cx="1651289" cy="406237"/>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bg1"/>
                </a:solidFill>
                <a:effectLst/>
                <a:uLnTx/>
                <a:uFillTx/>
                <a:latin typeface="+mn-lt"/>
                <a:ea typeface="+mn-ea"/>
                <a:cs typeface="+mn-cs"/>
              </a:rPr>
              <a:t>Wikimedia commons</a:t>
            </a:r>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15" name="Footer Placeholder 2"/>
          <p:cNvSpPr txBox="1">
            <a:spLocks/>
          </p:cNvSpPr>
          <p:nvPr/>
        </p:nvSpPr>
        <p:spPr>
          <a:xfrm>
            <a:off x="10540711" y="6451763"/>
            <a:ext cx="1651289" cy="406237"/>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Kerry @ Flickr.com</a:t>
            </a: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6" name="Title 1"/>
          <p:cNvSpPr txBox="1">
            <a:spLocks/>
          </p:cNvSpPr>
          <p:nvPr/>
        </p:nvSpPr>
        <p:spPr>
          <a:xfrm>
            <a:off x="4680490" y="3905573"/>
            <a:ext cx="3084162" cy="1602349"/>
          </a:xfrm>
          <a:prstGeom prst="rect">
            <a:avLst/>
          </a:prstGeom>
          <a:solidFill>
            <a:schemeClr val="bg1"/>
          </a:solidFill>
          <a:ln w="15875">
            <a:solidFill>
              <a:srgbClr val="000000"/>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...what do they tell you ?</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6384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5602"/>
          </a:xfrm>
          <a:solidFill>
            <a:schemeClr val="accent6">
              <a:lumMod val="20000"/>
              <a:lumOff val="80000"/>
            </a:schemeClr>
          </a:solidFill>
          <a:ln w="15875">
            <a:solidFill>
              <a:srgbClr val="000000"/>
            </a:solidFill>
          </a:ln>
        </p:spPr>
        <p:txBody>
          <a:bodyPr>
            <a:normAutofit/>
          </a:bodyPr>
          <a:lstStyle/>
          <a:p>
            <a:pPr algn="ctr"/>
            <a:r>
              <a:rPr lang="en-GB" sz="4800" b="1" dirty="0" smtClean="0">
                <a:latin typeface="Arno Pro Display" panose="02020502050506020403" pitchFamily="18" charset="0"/>
              </a:rPr>
              <a:t>Write a letter home to Rome!</a:t>
            </a:r>
            <a:endParaRPr lang="en-GB" sz="4800" b="1" dirty="0">
              <a:latin typeface="Arno Pro Display" panose="02020502050506020403" pitchFamily="18" charset="0"/>
            </a:endParaRPr>
          </a:p>
        </p:txBody>
      </p:sp>
      <p:sp>
        <p:nvSpPr>
          <p:cNvPr id="3" name="Content Placeholder 2"/>
          <p:cNvSpPr>
            <a:spLocks noGrp="1"/>
          </p:cNvSpPr>
          <p:nvPr>
            <p:ph idx="1"/>
          </p:nvPr>
        </p:nvSpPr>
        <p:spPr>
          <a:xfrm>
            <a:off x="838200" y="1596325"/>
            <a:ext cx="6532418" cy="4580638"/>
          </a:xfrm>
          <a:solidFill>
            <a:schemeClr val="accent6">
              <a:lumMod val="20000"/>
              <a:lumOff val="80000"/>
            </a:schemeClr>
          </a:solidFill>
          <a:ln w="15875">
            <a:solidFill>
              <a:srgbClr val="000000"/>
            </a:solidFill>
          </a:ln>
        </p:spPr>
        <p:txBody>
          <a:bodyPr>
            <a:normAutofit fontScale="92500" lnSpcReduction="10000"/>
          </a:bodyPr>
          <a:lstStyle/>
          <a:p>
            <a:pPr marL="0" indent="0">
              <a:buNone/>
            </a:pPr>
            <a:endParaRPr lang="en-GB" dirty="0" smtClean="0">
              <a:latin typeface="Arial" pitchFamily="34" charset="0"/>
              <a:cs typeface="Arial" pitchFamily="34" charset="0"/>
            </a:endParaRPr>
          </a:p>
          <a:p>
            <a:pPr marL="180000" indent="0">
              <a:buNone/>
            </a:pPr>
            <a:r>
              <a:rPr lang="en-GB" dirty="0" smtClean="0">
                <a:latin typeface="Arial" pitchFamily="34" charset="0"/>
                <a:cs typeface="Arial" pitchFamily="34" charset="0"/>
              </a:rPr>
              <a:t>You are a soldier posted in Roman </a:t>
            </a:r>
            <a:r>
              <a:rPr lang="en-GB" dirty="0" err="1" smtClean="0">
                <a:latin typeface="Arial" pitchFamily="34" charset="0"/>
                <a:cs typeface="Arial" pitchFamily="34" charset="0"/>
              </a:rPr>
              <a:t>Durovernum</a:t>
            </a:r>
            <a:r>
              <a:rPr lang="en-GB" dirty="0" smtClean="0">
                <a:latin typeface="Arial" pitchFamily="34" charset="0"/>
                <a:cs typeface="Arial" pitchFamily="34" charset="0"/>
              </a:rPr>
              <a:t>  in the 4</a:t>
            </a:r>
            <a:r>
              <a:rPr lang="en-GB" baseline="30000" dirty="0" smtClean="0">
                <a:latin typeface="Arial" pitchFamily="34" charset="0"/>
                <a:cs typeface="Arial" pitchFamily="34" charset="0"/>
              </a:rPr>
              <a:t>th</a:t>
            </a:r>
            <a:r>
              <a:rPr lang="en-GB" dirty="0" smtClean="0">
                <a:latin typeface="Arial" pitchFamily="34" charset="0"/>
                <a:cs typeface="Arial" pitchFamily="34" charset="0"/>
              </a:rPr>
              <a:t> century AD. </a:t>
            </a:r>
          </a:p>
          <a:p>
            <a:pPr marL="180000" indent="0">
              <a:buNone/>
            </a:pPr>
            <a:endParaRPr lang="en-GB" dirty="0">
              <a:latin typeface="Arial" pitchFamily="34" charset="0"/>
              <a:cs typeface="Arial" pitchFamily="34" charset="0"/>
            </a:endParaRPr>
          </a:p>
          <a:p>
            <a:pPr marL="180000" indent="0">
              <a:buNone/>
            </a:pPr>
            <a:r>
              <a:rPr lang="en-GB" dirty="0" smtClean="0">
                <a:latin typeface="Arial" pitchFamily="34" charset="0"/>
                <a:cs typeface="Arial" pitchFamily="34" charset="0"/>
              </a:rPr>
              <a:t>Write home to your family telling them about how the Romans have changed </a:t>
            </a:r>
            <a:r>
              <a:rPr lang="en-GB" dirty="0" err="1" smtClean="0">
                <a:latin typeface="Arial" pitchFamily="34" charset="0"/>
                <a:cs typeface="Arial" pitchFamily="34" charset="0"/>
              </a:rPr>
              <a:t>Cantium</a:t>
            </a:r>
            <a:r>
              <a:rPr lang="en-GB" dirty="0" smtClean="0">
                <a:latin typeface="Arial" pitchFamily="34" charset="0"/>
                <a:cs typeface="Arial" pitchFamily="34" charset="0"/>
              </a:rPr>
              <a:t> (Kent). </a:t>
            </a:r>
          </a:p>
          <a:p>
            <a:pPr marL="180000" indent="0">
              <a:buNone/>
            </a:pPr>
            <a:endParaRPr lang="en-GB" dirty="0">
              <a:latin typeface="Arial" pitchFamily="34" charset="0"/>
              <a:cs typeface="Arial" pitchFamily="34" charset="0"/>
            </a:endParaRPr>
          </a:p>
          <a:p>
            <a:pPr marL="180000" indent="0">
              <a:buNone/>
            </a:pPr>
            <a:r>
              <a:rPr lang="en-GB" dirty="0" smtClean="0">
                <a:latin typeface="Arial" pitchFamily="34" charset="0"/>
                <a:cs typeface="Arial" pitchFamily="34" charset="0"/>
              </a:rPr>
              <a:t>Use the information sheet to help you. Make sure that you include what you think are the three most important changes.</a:t>
            </a:r>
            <a:endParaRPr lang="en-GB" dirty="0">
              <a:latin typeface="Arial" pitchFamily="34" charset="0"/>
              <a:cs typeface="Arial" pitchFamily="34" charset="0"/>
            </a:endParaRPr>
          </a:p>
        </p:txBody>
      </p:sp>
      <p:sp>
        <p:nvSpPr>
          <p:cNvPr id="5" name="Date Placeholder 4"/>
          <p:cNvSpPr>
            <a:spLocks noGrp="1"/>
          </p:cNvSpPr>
          <p:nvPr>
            <p:ph type="dt" sz="half" idx="10"/>
          </p:nvPr>
        </p:nvSpPr>
        <p:spPr>
          <a:xfrm>
            <a:off x="243840" y="6324600"/>
            <a:ext cx="3337560" cy="39687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6" name="Footer Placeholder 5"/>
          <p:cNvSpPr>
            <a:spLocks noGrp="1"/>
          </p:cNvSpPr>
          <p:nvPr>
            <p:ph type="ftr" sz="quarter" idx="11"/>
          </p:nvPr>
        </p:nvSpPr>
        <p:spPr>
          <a:xfrm>
            <a:off x="8077200" y="6492875"/>
            <a:ext cx="4114800" cy="365125"/>
          </a:xfrm>
        </p:spPr>
        <p:txBody>
          <a:bodyPr/>
          <a:lstStyle/>
          <a:p>
            <a:r>
              <a:rPr lang="en-GB" dirty="0" smtClean="0"/>
              <a:t>Author: Sarah Martin </a:t>
            </a:r>
            <a:endParaRPr lang="en-GB" dirty="0"/>
          </a:p>
        </p:txBody>
      </p:sp>
      <p:pic>
        <p:nvPicPr>
          <p:cNvPr id="7" name="Picture 6" descr="What did the romans do for Kent.jpg"/>
          <p:cNvPicPr>
            <a:picLocks noChangeAspect="1"/>
          </p:cNvPicPr>
          <p:nvPr/>
        </p:nvPicPr>
        <p:blipFill>
          <a:blip r:embed="rId2" cstate="print"/>
          <a:stretch>
            <a:fillRect/>
          </a:stretch>
        </p:blipFill>
        <p:spPr>
          <a:xfrm>
            <a:off x="8013671" y="1456840"/>
            <a:ext cx="3439576" cy="5012344"/>
          </a:xfrm>
          <a:prstGeom prst="rect">
            <a:avLst/>
          </a:prstGeom>
        </p:spPr>
      </p:pic>
    </p:spTree>
    <p:extLst>
      <p:ext uri="{BB962C8B-B14F-4D97-AF65-F5344CB8AC3E}">
        <p14:creationId xmlns:p14="http://schemas.microsoft.com/office/powerpoint/2010/main" val="36950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6681" y="311094"/>
            <a:ext cx="3368040" cy="969066"/>
          </a:xfrm>
          <a:solidFill>
            <a:schemeClr val="accent6">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Plenary</a:t>
            </a:r>
            <a:endParaRPr lang="en-GB" b="1" dirty="0">
              <a:latin typeface="Arno Pro Caption" panose="02020502040506020403" pitchFamily="18" charset="0"/>
            </a:endParaRPr>
          </a:p>
        </p:txBody>
      </p:sp>
      <p:pic>
        <p:nvPicPr>
          <p:cNvPr id="5" name="Content Placeholder 4"/>
          <p:cNvPicPr>
            <a:picLocks noGrp="1" noChangeAspect="1"/>
          </p:cNvPicPr>
          <p:nvPr>
            <p:ph idx="1"/>
          </p:nvPr>
        </p:nvPicPr>
        <p:blipFill>
          <a:blip r:embed="rId2" cstate="print"/>
          <a:stretch>
            <a:fillRect/>
          </a:stretch>
        </p:blipFill>
        <p:spPr>
          <a:xfrm>
            <a:off x="5358429" y="1690688"/>
            <a:ext cx="6278049" cy="4351338"/>
          </a:xfrm>
          <a:prstGeom prst="rect">
            <a:avLst/>
          </a:prstGeom>
        </p:spPr>
      </p:pic>
      <p:sp>
        <p:nvSpPr>
          <p:cNvPr id="6" name="TextBox 5"/>
          <p:cNvSpPr txBox="1"/>
          <p:nvPr/>
        </p:nvSpPr>
        <p:spPr>
          <a:xfrm>
            <a:off x="569376" y="1904048"/>
            <a:ext cx="4297092" cy="1077218"/>
          </a:xfrm>
          <a:prstGeom prst="rect">
            <a:avLst/>
          </a:prstGeom>
          <a:solidFill>
            <a:schemeClr val="accent1">
              <a:lumMod val="20000"/>
              <a:lumOff val="80000"/>
            </a:schemeClr>
          </a:solidFill>
          <a:ln w="15875">
            <a:solidFill>
              <a:schemeClr val="tx1"/>
            </a:solidFill>
          </a:ln>
        </p:spPr>
        <p:txBody>
          <a:bodyPr wrap="square" rtlCol="0">
            <a:spAutoFit/>
          </a:bodyPr>
          <a:lstStyle/>
          <a:p>
            <a:pPr marL="144000"/>
            <a:r>
              <a:rPr lang="en-GB" sz="3200" dirty="0" smtClean="0">
                <a:latin typeface="Arial" pitchFamily="34" charset="0"/>
                <a:cs typeface="Arial" pitchFamily="34" charset="0"/>
              </a:rPr>
              <a:t>Fill in your importance card for this event</a:t>
            </a:r>
            <a:endParaRPr lang="en-GB" sz="3200" dirty="0">
              <a:latin typeface="Arial" pitchFamily="34" charset="0"/>
              <a:cs typeface="Arial" pitchFamily="34" charset="0"/>
            </a:endParaRPr>
          </a:p>
        </p:txBody>
      </p:sp>
      <p:sp>
        <p:nvSpPr>
          <p:cNvPr id="7" name="TextBox 6"/>
          <p:cNvSpPr txBox="1"/>
          <p:nvPr/>
        </p:nvSpPr>
        <p:spPr>
          <a:xfrm>
            <a:off x="569376" y="3626604"/>
            <a:ext cx="4266095" cy="2431435"/>
          </a:xfrm>
          <a:prstGeom prst="rect">
            <a:avLst/>
          </a:prstGeom>
          <a:solidFill>
            <a:schemeClr val="accent1">
              <a:lumMod val="20000"/>
              <a:lumOff val="80000"/>
            </a:schemeClr>
          </a:solidFill>
          <a:ln w="15875">
            <a:solidFill>
              <a:schemeClr val="tx1"/>
            </a:solidFill>
          </a:ln>
        </p:spPr>
        <p:txBody>
          <a:bodyPr wrap="square" rtlCol="0">
            <a:spAutoFit/>
          </a:bodyPr>
          <a:lstStyle/>
          <a:p>
            <a:pPr marL="180000"/>
            <a:endParaRPr lang="en-GB" sz="2000" b="1" dirty="0" smtClean="0">
              <a:latin typeface="Arial" pitchFamily="34" charset="0"/>
              <a:cs typeface="Arial" pitchFamily="34" charset="0"/>
            </a:endParaRPr>
          </a:p>
          <a:p>
            <a:pPr marL="180000"/>
            <a:r>
              <a:rPr lang="en-GB" sz="2400" b="1" dirty="0" smtClean="0">
                <a:latin typeface="Arial" pitchFamily="34" charset="0"/>
                <a:cs typeface="Arial" pitchFamily="34" charset="0"/>
              </a:rPr>
              <a:t>EXTENSION ACTIVITY: </a:t>
            </a:r>
          </a:p>
          <a:p>
            <a:pPr marL="180000"/>
            <a:endParaRPr lang="en-GB" sz="800" b="1" dirty="0" smtClean="0">
              <a:latin typeface="Arial" pitchFamily="34" charset="0"/>
              <a:cs typeface="Arial" pitchFamily="34" charset="0"/>
            </a:endParaRPr>
          </a:p>
          <a:p>
            <a:pPr marL="180000"/>
            <a:r>
              <a:rPr lang="en-GB" sz="2400" dirty="0" smtClean="0">
                <a:latin typeface="Arial" pitchFamily="34" charset="0"/>
                <a:cs typeface="Arial" pitchFamily="34" charset="0"/>
              </a:rPr>
              <a:t>Read the article about the murdered girl. What do you think led to her death?</a:t>
            </a:r>
          </a:p>
          <a:p>
            <a:pPr marL="180000"/>
            <a:endParaRPr lang="en-GB" sz="2800" dirty="0">
              <a:latin typeface="Arial" pitchFamily="34" charset="0"/>
              <a:cs typeface="Arial" pitchFamily="34" charset="0"/>
            </a:endParaRPr>
          </a:p>
        </p:txBody>
      </p:sp>
      <p:sp>
        <p:nvSpPr>
          <p:cNvPr id="3" name="Date Placeholder 2"/>
          <p:cNvSpPr>
            <a:spLocks noGrp="1"/>
          </p:cNvSpPr>
          <p:nvPr>
            <p:ph type="dt" sz="half" idx="10"/>
          </p:nvPr>
        </p:nvSpPr>
        <p:spPr>
          <a:xfrm>
            <a:off x="228600" y="6324600"/>
            <a:ext cx="3352800" cy="39687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7848600" y="626491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387391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Lesson 3: How did Augustine and 40 monks change Kent?</a:t>
            </a:r>
            <a:endParaRPr lang="en-GB" dirty="0"/>
          </a:p>
        </p:txBody>
      </p:sp>
      <p:sp>
        <p:nvSpPr>
          <p:cNvPr id="3" name="Content Placeholder 2"/>
          <p:cNvSpPr>
            <a:spLocks noGrp="1"/>
          </p:cNvSpPr>
          <p:nvPr>
            <p:ph idx="1"/>
          </p:nvPr>
        </p:nvSpPr>
        <p:spPr>
          <a:xfrm>
            <a:off x="838200" y="1825625"/>
            <a:ext cx="10515600" cy="2268073"/>
          </a:xfrm>
          <a:solidFill>
            <a:schemeClr val="accent1">
              <a:lumMod val="20000"/>
              <a:lumOff val="80000"/>
            </a:schemeClr>
          </a:solidFill>
          <a:ln w="15875">
            <a:solidFill>
              <a:srgbClr val="000000"/>
            </a:solidFill>
          </a:ln>
        </p:spPr>
        <p:txBody>
          <a:bodyPr>
            <a:normAutofit lnSpcReduction="10000"/>
          </a:bodyPr>
          <a:lstStyle/>
          <a:p>
            <a:pPr marL="0" indent="0">
              <a:buNone/>
            </a:pPr>
            <a:r>
              <a:rPr lang="en-GB" b="1" dirty="0"/>
              <a:t>Learning Objectives:</a:t>
            </a:r>
          </a:p>
          <a:p>
            <a:pPr marL="0" indent="0">
              <a:buNone/>
            </a:pPr>
            <a:r>
              <a:rPr lang="en-GB" dirty="0"/>
              <a:t>Grade </a:t>
            </a:r>
            <a:r>
              <a:rPr lang="en-GB" dirty="0" smtClean="0"/>
              <a:t>3+: to explain how Christianity came to Britain </a:t>
            </a:r>
            <a:endParaRPr lang="en-GB" dirty="0"/>
          </a:p>
          <a:p>
            <a:pPr marL="0" indent="0">
              <a:buNone/>
            </a:pPr>
            <a:r>
              <a:rPr lang="en-GB" dirty="0"/>
              <a:t>Grade 5+: </a:t>
            </a:r>
            <a:r>
              <a:rPr lang="en-GB" dirty="0" smtClean="0"/>
              <a:t>to demonstrate an understanding of how the arrival Christianity created Britain today</a:t>
            </a:r>
            <a:endParaRPr lang="en-GB" dirty="0"/>
          </a:p>
          <a:p>
            <a:pPr marL="0" indent="0">
              <a:buNone/>
            </a:pPr>
            <a:r>
              <a:rPr lang="en-GB" dirty="0"/>
              <a:t>Grade 7+: </a:t>
            </a:r>
            <a:r>
              <a:rPr lang="en-GB" dirty="0" smtClean="0"/>
              <a:t>to evaluate how much St. Augustine’s visit changed Britain</a:t>
            </a:r>
            <a:endParaRPr lang="en-GB" dirty="0"/>
          </a:p>
          <a:p>
            <a:endParaRPr lang="en-GB" dirty="0"/>
          </a:p>
        </p:txBody>
      </p:sp>
      <p:sp>
        <p:nvSpPr>
          <p:cNvPr id="4" name="TextBox 3"/>
          <p:cNvSpPr txBox="1"/>
          <p:nvPr/>
        </p:nvSpPr>
        <p:spPr>
          <a:xfrm>
            <a:off x="853698" y="4251829"/>
            <a:ext cx="10515600" cy="2246769"/>
          </a:xfrm>
          <a:prstGeom prst="rect">
            <a:avLst/>
          </a:prstGeom>
          <a:solidFill>
            <a:schemeClr val="accent1">
              <a:lumMod val="20000"/>
              <a:lumOff val="80000"/>
            </a:schemeClr>
          </a:solidFill>
          <a:ln w="15875">
            <a:solidFill>
              <a:srgbClr val="000000"/>
            </a:solidFill>
          </a:ln>
        </p:spPr>
        <p:txBody>
          <a:bodyPr wrap="square" rtlCol="0">
            <a:spAutoFit/>
          </a:bodyPr>
          <a:lstStyle/>
          <a:p>
            <a:r>
              <a:rPr lang="en-GB" sz="2800" b="1" dirty="0" smtClean="0"/>
              <a:t>Key individuals: </a:t>
            </a:r>
          </a:p>
          <a:p>
            <a:r>
              <a:rPr lang="en-GB" sz="2800" b="1" dirty="0" smtClean="0"/>
              <a:t>King Ethelbert – </a:t>
            </a:r>
            <a:r>
              <a:rPr lang="en-GB" sz="2800" dirty="0" smtClean="0"/>
              <a:t>King of Kent (a pagan – a non-Christian)</a:t>
            </a:r>
          </a:p>
          <a:p>
            <a:r>
              <a:rPr lang="en-GB" sz="2800" b="1" dirty="0" smtClean="0"/>
              <a:t>Saint Augustine – </a:t>
            </a:r>
            <a:r>
              <a:rPr lang="en-GB" sz="2800" dirty="0" smtClean="0"/>
              <a:t>a monk sent from Rome by the Pope to convert the English to Christianity</a:t>
            </a:r>
          </a:p>
          <a:p>
            <a:r>
              <a:rPr lang="en-GB" sz="2800" b="1" dirty="0" smtClean="0"/>
              <a:t>Queen Bertha – </a:t>
            </a:r>
            <a:r>
              <a:rPr lang="en-GB" sz="2800" dirty="0" smtClean="0"/>
              <a:t>King Ethelbert’s wife (she was a Christian)</a:t>
            </a:r>
            <a:endParaRPr lang="en-GB" sz="2800" dirty="0"/>
          </a:p>
        </p:txBody>
      </p:sp>
      <p:sp>
        <p:nvSpPr>
          <p:cNvPr id="5" name="Date Placeholder 4"/>
          <p:cNvSpPr>
            <a:spLocks noGrp="1"/>
          </p:cNvSpPr>
          <p:nvPr>
            <p:ph type="dt" sz="half" idx="10"/>
          </p:nvPr>
        </p:nvSpPr>
        <p:spPr>
          <a:xfrm>
            <a:off x="0" y="6445885"/>
            <a:ext cx="3398520" cy="41211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6" name="Footer Placeholder 5"/>
          <p:cNvSpPr>
            <a:spLocks noGrp="1"/>
          </p:cNvSpPr>
          <p:nvPr>
            <p:ph type="ftr" sz="quarter" idx="11"/>
          </p:nvPr>
        </p:nvSpPr>
        <p:spPr>
          <a:xfrm>
            <a:off x="7848600" y="6492875"/>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27913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H:\Local History Resources\RESOURCES FOR COULSON BURSARY 2018-9\2 Augustine and Christianity\Augustine meeting Ethelbert, 19th century illustration.bmp"/>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4074" y="0"/>
            <a:ext cx="11554690" cy="6719455"/>
          </a:xfrm>
          <a:prstGeom prst="rect">
            <a:avLst/>
          </a:prstGeom>
          <a:noFill/>
          <a:ln>
            <a:noFill/>
          </a:ln>
        </p:spPr>
      </p:pic>
      <p:sp>
        <p:nvSpPr>
          <p:cNvPr id="5" name="TextBox 4"/>
          <p:cNvSpPr txBox="1"/>
          <p:nvPr/>
        </p:nvSpPr>
        <p:spPr>
          <a:xfrm>
            <a:off x="1310899" y="194644"/>
            <a:ext cx="6841209" cy="1384995"/>
          </a:xfrm>
          <a:prstGeom prst="rect">
            <a:avLst/>
          </a:prstGeom>
          <a:solidFill>
            <a:schemeClr val="bg1">
              <a:alpha val="43000"/>
            </a:schemeClr>
          </a:solidFill>
        </p:spPr>
        <p:txBody>
          <a:bodyPr wrap="square" rtlCol="0">
            <a:spAutoFit/>
          </a:bodyPr>
          <a:lstStyle/>
          <a:p>
            <a:r>
              <a:rPr lang="en-GB" sz="2800" b="1" dirty="0" smtClean="0"/>
              <a:t>Starter: </a:t>
            </a:r>
            <a:r>
              <a:rPr lang="en-GB" sz="2800" dirty="0" smtClean="0"/>
              <a:t>What </a:t>
            </a:r>
            <a:r>
              <a:rPr lang="en-GB" sz="2800" dirty="0"/>
              <a:t>does this picture tell you about the meeting between St. Augustine and King Ethelbert?</a:t>
            </a:r>
          </a:p>
        </p:txBody>
      </p:sp>
      <p:sp>
        <p:nvSpPr>
          <p:cNvPr id="3" name="Date Placeholder 2"/>
          <p:cNvSpPr>
            <a:spLocks noGrp="1"/>
          </p:cNvSpPr>
          <p:nvPr>
            <p:ph type="dt" sz="half" idx="10"/>
          </p:nvPr>
        </p:nvSpPr>
        <p:spPr>
          <a:xfrm>
            <a:off x="492588" y="6246851"/>
            <a:ext cx="3383280" cy="381635"/>
          </a:xfrm>
        </p:spPr>
        <p:txBody>
          <a:bodyPr/>
          <a:lstStyle/>
          <a:p>
            <a:r>
              <a:rPr lang="en-GB" dirty="0" smtClean="0">
                <a:solidFill>
                  <a:schemeClr val="bg1"/>
                </a:solidFill>
              </a:rPr>
              <a:t>The Ian </a:t>
            </a:r>
            <a:r>
              <a:rPr lang="en-GB" dirty="0" err="1" smtClean="0">
                <a:solidFill>
                  <a:schemeClr val="bg1"/>
                </a:solidFill>
              </a:rPr>
              <a:t>Coulson</a:t>
            </a:r>
            <a:r>
              <a:rPr lang="en-GB" dirty="0" smtClean="0">
                <a:solidFill>
                  <a:schemeClr val="bg1"/>
                </a:solidFill>
              </a:rPr>
              <a:t> Bursary for Local History/Archaeology in Kent Schools 2019</a:t>
            </a:r>
          </a:p>
          <a:p>
            <a:endParaRPr lang="en-GB" dirty="0">
              <a:solidFill>
                <a:schemeClr val="bg1"/>
              </a:solidFill>
            </a:endParaRPr>
          </a:p>
        </p:txBody>
      </p:sp>
      <p:sp>
        <p:nvSpPr>
          <p:cNvPr id="6" name="Footer Placeholder 5"/>
          <p:cNvSpPr>
            <a:spLocks noGrp="1"/>
          </p:cNvSpPr>
          <p:nvPr>
            <p:ph type="ftr" sz="quarter" idx="11"/>
          </p:nvPr>
        </p:nvSpPr>
        <p:spPr>
          <a:xfrm>
            <a:off x="3635643" y="6170370"/>
            <a:ext cx="4114800" cy="365125"/>
          </a:xfrm>
        </p:spPr>
        <p:txBody>
          <a:bodyPr/>
          <a:lstStyle/>
          <a:p>
            <a:r>
              <a:rPr lang="en-GB" dirty="0" smtClean="0">
                <a:solidFill>
                  <a:schemeClr val="bg1"/>
                </a:solidFill>
              </a:rPr>
              <a:t>Author: Sarah Martin </a:t>
            </a:r>
            <a:endParaRPr lang="en-GB" dirty="0">
              <a:solidFill>
                <a:schemeClr val="bg1"/>
              </a:solidFill>
            </a:endParaRPr>
          </a:p>
        </p:txBody>
      </p:sp>
      <p:sp>
        <p:nvSpPr>
          <p:cNvPr id="7" name="TextBox 6"/>
          <p:cNvSpPr txBox="1"/>
          <p:nvPr/>
        </p:nvSpPr>
        <p:spPr>
          <a:xfrm>
            <a:off x="8964000" y="5832000"/>
            <a:ext cx="3068664" cy="923330"/>
          </a:xfrm>
          <a:prstGeom prst="rect">
            <a:avLst/>
          </a:prstGeom>
          <a:solidFill>
            <a:schemeClr val="bg1">
              <a:alpha val="66000"/>
            </a:schemeClr>
          </a:solidFill>
          <a:ln w="3175">
            <a:solidFill>
              <a:schemeClr val="tx1"/>
            </a:solidFill>
          </a:ln>
        </p:spPr>
        <p:txBody>
          <a:bodyPr wrap="square" rtlCol="0">
            <a:spAutoFit/>
          </a:bodyPr>
          <a:lstStyle/>
          <a:p>
            <a:r>
              <a:rPr lang="en-GB" dirty="0" smtClean="0"/>
              <a:t>From </a:t>
            </a:r>
            <a:r>
              <a:rPr lang="en-GB" i="1" dirty="0" smtClean="0"/>
              <a:t>Illustrated Notes on English Church History</a:t>
            </a:r>
            <a:r>
              <a:rPr lang="en-GB" dirty="0" smtClean="0"/>
              <a:t> by the </a:t>
            </a:r>
            <a:r>
              <a:rPr lang="en-GB" dirty="0" err="1" smtClean="0"/>
              <a:t>Rev’d</a:t>
            </a:r>
            <a:r>
              <a:rPr lang="en-GB" dirty="0" smtClean="0"/>
              <a:t> C. Arthur Lane, 1884 </a:t>
            </a:r>
            <a:endParaRPr lang="en-GB" dirty="0"/>
          </a:p>
        </p:txBody>
      </p:sp>
    </p:spTree>
    <p:extLst>
      <p:ext uri="{BB962C8B-B14F-4D97-AF65-F5344CB8AC3E}">
        <p14:creationId xmlns:p14="http://schemas.microsoft.com/office/powerpoint/2010/main" val="332654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409" y="252341"/>
            <a:ext cx="4491182" cy="1124365"/>
          </a:xfrm>
          <a:solidFill>
            <a:schemeClr val="accent6">
              <a:lumMod val="20000"/>
              <a:lumOff val="80000"/>
            </a:schemeClr>
          </a:solidFill>
          <a:ln w="15875">
            <a:solidFill>
              <a:srgbClr val="000000"/>
            </a:solidFill>
          </a:ln>
        </p:spPr>
        <p:txBody>
          <a:bodyPr/>
          <a:lstStyle/>
          <a:p>
            <a:pPr algn="ctr"/>
            <a:r>
              <a:rPr lang="en-GB" sz="5400" b="1" dirty="0" smtClean="0">
                <a:latin typeface="Arno Pro Display" panose="02020502050506020403" pitchFamily="18" charset="0"/>
              </a:rPr>
              <a:t>QUIZ TIME!</a:t>
            </a:r>
            <a:endParaRPr lang="en-GB" sz="5400" b="1" dirty="0">
              <a:latin typeface="Arno Pro Display" panose="02020502050506020403" pitchFamily="18" charset="0"/>
            </a:endParaRPr>
          </a:p>
        </p:txBody>
      </p:sp>
      <p:sp>
        <p:nvSpPr>
          <p:cNvPr id="3" name="Content Placeholder 2"/>
          <p:cNvSpPr>
            <a:spLocks noGrp="1"/>
          </p:cNvSpPr>
          <p:nvPr>
            <p:ph idx="1"/>
          </p:nvPr>
        </p:nvSpPr>
        <p:spPr>
          <a:xfrm>
            <a:off x="1518833" y="1562154"/>
            <a:ext cx="8880529" cy="545615"/>
          </a:xfrm>
          <a:solidFill>
            <a:schemeClr val="accent6">
              <a:lumMod val="20000"/>
              <a:lumOff val="80000"/>
            </a:schemeClr>
          </a:solidFill>
        </p:spPr>
        <p:txBody>
          <a:bodyPr>
            <a:normAutofit/>
          </a:bodyPr>
          <a:lstStyle/>
          <a:p>
            <a:pPr marL="0" indent="0">
              <a:buNone/>
            </a:pPr>
            <a:r>
              <a:rPr lang="en-GB" dirty="0" smtClean="0"/>
              <a:t>In pairs, try to answer as many of the questions as possible. </a:t>
            </a:r>
          </a:p>
          <a:p>
            <a:pPr marL="0" indent="0">
              <a:buNone/>
            </a:pPr>
            <a:endParaRPr lang="en-GB" dirty="0"/>
          </a:p>
        </p:txBody>
      </p:sp>
      <p:pic>
        <p:nvPicPr>
          <p:cNvPr id="4" name="Picture 1" descr="Image result for st augustine's cr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64" y="2185261"/>
            <a:ext cx="3376246" cy="3748797"/>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p:cNvSpPr>
            <a:spLocks noGrp="1"/>
          </p:cNvSpPr>
          <p:nvPr>
            <p:ph type="dt" sz="half" idx="10"/>
          </p:nvPr>
        </p:nvSpPr>
        <p:spPr>
          <a:xfrm>
            <a:off x="182880" y="6324600"/>
            <a:ext cx="3398520" cy="39687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7" name="Footer Placeholder 6"/>
          <p:cNvSpPr>
            <a:spLocks noGrp="1"/>
          </p:cNvSpPr>
          <p:nvPr>
            <p:ph type="ftr" sz="quarter" idx="11"/>
          </p:nvPr>
        </p:nvSpPr>
        <p:spPr>
          <a:xfrm>
            <a:off x="7894320" y="6295390"/>
            <a:ext cx="4114800" cy="365125"/>
          </a:xfrm>
        </p:spPr>
        <p:txBody>
          <a:bodyPr/>
          <a:lstStyle/>
          <a:p>
            <a:pPr algn="r"/>
            <a:r>
              <a:rPr lang="en-GB" dirty="0" smtClean="0"/>
              <a:t>Author: Sarah Martin </a:t>
            </a:r>
            <a:endParaRPr lang="en-GB" dirty="0"/>
          </a:p>
        </p:txBody>
      </p:sp>
      <p:pic>
        <p:nvPicPr>
          <p:cNvPr id="58370" name="Picture 2" descr="The majestic ruins of St Augustine's Abbey."/>
          <p:cNvPicPr>
            <a:picLocks noChangeAspect="1" noChangeArrowheads="1"/>
          </p:cNvPicPr>
          <p:nvPr/>
        </p:nvPicPr>
        <p:blipFill>
          <a:blip r:embed="rId3" cstate="print"/>
          <a:srcRect/>
          <a:stretch>
            <a:fillRect/>
          </a:stretch>
        </p:blipFill>
        <p:spPr bwMode="auto">
          <a:xfrm>
            <a:off x="4541003" y="2447176"/>
            <a:ext cx="7053236" cy="2997625"/>
          </a:xfrm>
          <a:prstGeom prst="rect">
            <a:avLst/>
          </a:prstGeom>
          <a:noFill/>
        </p:spPr>
      </p:pic>
      <p:sp>
        <p:nvSpPr>
          <p:cNvPr id="10" name="Footer Placeholder 2"/>
          <p:cNvSpPr txBox="1">
            <a:spLocks/>
          </p:cNvSpPr>
          <p:nvPr/>
        </p:nvSpPr>
        <p:spPr>
          <a:xfrm>
            <a:off x="2368656" y="5490868"/>
            <a:ext cx="1651289" cy="406237"/>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bg1"/>
                </a:solidFill>
                <a:effectLst/>
                <a:uLnTx/>
                <a:uFillTx/>
                <a:latin typeface="+mn-lt"/>
                <a:ea typeface="+mn-ea"/>
                <a:cs typeface="+mn-cs"/>
              </a:rPr>
              <a:t>Wikimedia commons</a:t>
            </a:r>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Footer Placeholder 2"/>
          <p:cNvSpPr txBox="1">
            <a:spLocks/>
          </p:cNvSpPr>
          <p:nvPr/>
        </p:nvSpPr>
        <p:spPr>
          <a:xfrm>
            <a:off x="9900833" y="4994922"/>
            <a:ext cx="1651289" cy="406237"/>
          </a:xfrm>
          <a:prstGeom prst="rect">
            <a:avLst/>
          </a:prstGeom>
        </p:spPr>
        <p:txBody>
          <a:bodyPr vert="horz" lIns="91440" tIns="45720" rIns="91440" bIns="4572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bg1"/>
                </a:solidFill>
                <a:effectLst/>
                <a:uLnTx/>
                <a:uFillTx/>
                <a:latin typeface="+mn-lt"/>
                <a:ea typeface="+mn-ea"/>
                <a:cs typeface="+mn-cs"/>
              </a:rPr>
              <a:t>English Heritage</a:t>
            </a:r>
            <a:endParaRPr kumimoji="0" lang="en-GB" sz="1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354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
          <p:cNvSpPr>
            <a:spLocks noChangeArrowheads="1"/>
          </p:cNvSpPr>
          <p:nvPr/>
        </p:nvSpPr>
        <p:spPr bwMode="auto">
          <a:xfrm>
            <a:off x="2039458" y="1008977"/>
            <a:ext cx="9041830" cy="4647426"/>
          </a:xfrm>
          <a:prstGeom prst="rect">
            <a:avLst/>
          </a:prstGeom>
          <a:solidFill>
            <a:schemeClr val="bg1"/>
          </a:solidFill>
          <a:ln w="15875">
            <a:solidFill>
              <a:srgbClr val="000000"/>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0" i="0" u="sng"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Answers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1.The Anglo-Saxons.</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2. Pope Gregory the Great.</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3. Someone who believes</a:t>
            </a:r>
            <a:r>
              <a:rPr kumimoji="0" lang="en-GB" altLang="en-US" sz="2200" b="0" i="0" u="none" strike="noStrike" cap="none" normalizeH="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 in a non-Christian religion</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4. Bede, the monk and historian.</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5. He was worried that St. Augustine might use sorcery (magic) on him!</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6. Ramsgate</a:t>
            </a:r>
          </a:p>
          <a:p>
            <a:pPr lvl="0" algn="just"/>
            <a:r>
              <a:rPr lang="en-GB" altLang="en-US" sz="2200" dirty="0" smtClean="0">
                <a:latin typeface="Arno Pro Display" panose="02020502050506020403" pitchFamily="18" charset="0"/>
                <a:ea typeface="Calibri" panose="020F0502020204030204" pitchFamily="34" charset="0"/>
                <a:cs typeface="Times New Roman" panose="02020603050405020304" pitchFamily="18" charset="0"/>
              </a:rPr>
              <a:t>7. Germany</a:t>
            </a:r>
            <a:endParaRPr lang="en-GB" altLang="en-US" sz="1100" dirty="0"/>
          </a:p>
          <a:p>
            <a:pPr lvl="0" algn="just"/>
            <a:r>
              <a:rPr lang="en-GB" altLang="en-US" sz="2200" dirty="0" smtClean="0">
                <a:latin typeface="Arno Pro Display" panose="02020502050506020403" pitchFamily="18" charset="0"/>
                <a:ea typeface="Calibri" panose="020F0502020204030204" pitchFamily="34" charset="0"/>
                <a:cs typeface="Times New Roman" panose="02020603050405020304" pitchFamily="18" charset="0"/>
              </a:rPr>
              <a:t>8. Canterbury </a:t>
            </a:r>
            <a:r>
              <a:rPr lang="en-GB" altLang="en-US" sz="2200" dirty="0">
                <a:latin typeface="Calibri" panose="020F0502020204030204" pitchFamily="34" charset="0"/>
                <a:ea typeface="Calibri" panose="020F0502020204030204" pitchFamily="34" charset="0"/>
                <a:cs typeface="Times New Roman" panose="02020603050405020304" pitchFamily="18" charset="0"/>
              </a:rPr>
              <a:t>–</a:t>
            </a:r>
            <a:r>
              <a:rPr lang="en-GB" altLang="en-US" sz="2200" dirty="0">
                <a:latin typeface="Arno Pro Display" panose="02020502050506020403" pitchFamily="18" charset="0"/>
                <a:ea typeface="Calibri" panose="020F0502020204030204" pitchFamily="34" charset="0"/>
                <a:cs typeface="Times New Roman" panose="02020603050405020304" pitchFamily="18" charset="0"/>
              </a:rPr>
              <a:t> St. Augustine</a:t>
            </a:r>
            <a:r>
              <a:rPr lang="en-GB" altLang="en-US" sz="2200" dirty="0">
                <a:latin typeface="Calibri" panose="020F0502020204030204" pitchFamily="34" charset="0"/>
                <a:ea typeface="Calibri" panose="020F0502020204030204" pitchFamily="34" charset="0"/>
                <a:cs typeface="Times New Roman" panose="02020603050405020304" pitchFamily="18" charset="0"/>
              </a:rPr>
              <a:t>’</a:t>
            </a:r>
            <a:r>
              <a:rPr lang="en-GB" altLang="en-US" sz="2200" dirty="0">
                <a:latin typeface="Arno Pro Display" panose="02020502050506020403" pitchFamily="18" charset="0"/>
                <a:ea typeface="Calibri" panose="020F0502020204030204" pitchFamily="34" charset="0"/>
                <a:cs typeface="Times New Roman" panose="02020603050405020304" pitchFamily="18" charset="0"/>
              </a:rPr>
              <a:t>s </a:t>
            </a:r>
            <a:r>
              <a:rPr lang="en-GB" altLang="en-US" sz="2200" dirty="0" smtClean="0">
                <a:latin typeface="Arno Pro Display" panose="02020502050506020403" pitchFamily="18" charset="0"/>
                <a:ea typeface="Calibri" panose="020F0502020204030204" pitchFamily="34" charset="0"/>
                <a:cs typeface="Times New Roman" panose="02020603050405020304" pitchFamily="18" charset="0"/>
              </a:rPr>
              <a:t>Abbey.</a:t>
            </a:r>
          </a:p>
          <a:p>
            <a:pPr lvl="0" algn="just"/>
            <a:r>
              <a:rPr lang="en-GB" altLang="en-US" sz="2200" dirty="0" smtClean="0">
                <a:latin typeface="Arno Pro Display" panose="02020502050506020403" pitchFamily="18" charset="0"/>
                <a:ea typeface="Calibri" panose="020F0502020204030204" pitchFamily="34" charset="0"/>
                <a:cs typeface="Times New Roman" panose="02020603050405020304" pitchFamily="18" charset="0"/>
              </a:rPr>
              <a:t>9. 89 </a:t>
            </a:r>
            <a:r>
              <a:rPr lang="en-GB" altLang="en-US" sz="2200" dirty="0">
                <a:latin typeface="Arno Pro Display" panose="02020502050506020403" pitchFamily="18" charset="0"/>
                <a:ea typeface="Calibri" panose="020F0502020204030204" pitchFamily="34" charset="0"/>
                <a:cs typeface="Times New Roman" panose="02020603050405020304" pitchFamily="18" charset="0"/>
              </a:rPr>
              <a:t>years.</a:t>
            </a:r>
            <a:endParaRPr lang="en-GB" altLang="en-US" sz="1100" dirty="0"/>
          </a:p>
          <a:p>
            <a:pPr lvl="0" algn="just"/>
            <a:r>
              <a:rPr lang="en-GB" altLang="en-US" sz="2200" dirty="0" smtClean="0">
                <a:latin typeface="Arno Pro Display" panose="02020502050506020403" pitchFamily="18" charset="0"/>
                <a:ea typeface="Calibri" panose="020F0502020204030204" pitchFamily="34" charset="0"/>
                <a:cs typeface="Times New Roman" panose="02020603050405020304" pitchFamily="18" charset="0"/>
              </a:rPr>
              <a:t>10. The </a:t>
            </a:r>
            <a:r>
              <a:rPr lang="en-GB" altLang="en-US" sz="2200" dirty="0">
                <a:latin typeface="Arno Pro Display" panose="02020502050506020403" pitchFamily="18" charset="0"/>
                <a:ea typeface="Calibri" panose="020F0502020204030204" pitchFamily="34" charset="0"/>
                <a:cs typeface="Times New Roman" panose="02020603050405020304" pitchFamily="18" charset="0"/>
              </a:rPr>
              <a:t>Dissolution of the Monasteries after Henry VIII broke with Rome.  </a:t>
            </a:r>
            <a:endParaRPr lang="en-GB" altLang="en-US" dirty="0"/>
          </a:p>
          <a:p>
            <a:pPr marL="0" marR="0" lvl="0" indent="0" algn="l" defTabSz="914400" rtl="0" eaLnBrk="0" fontAlgn="base" latinLnBrk="0" hangingPunct="0">
              <a:lnSpc>
                <a:spcPct val="100000"/>
              </a:lnSpc>
              <a:spcBef>
                <a:spcPct val="0"/>
              </a:spcBef>
              <a:spcAft>
                <a:spcPct val="0"/>
              </a:spcAft>
              <a:buClrTx/>
              <a:buSzTx/>
              <a:tabLst/>
            </a:pP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a:off x="5515095" y="1775282"/>
            <a:ext cx="20762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200" b="0" i="0" u="none" strike="noStrike" cap="none" normalizeH="0" baseline="0" dirty="0" smtClean="0">
                <a:ln>
                  <a:noFill/>
                </a:ln>
                <a:solidFill>
                  <a:schemeClr val="tx1"/>
                </a:solidFill>
                <a:effectLst/>
                <a:latin typeface="Arno Pro Display" panose="02020502050506020403" pitchFamily="18" charset="0"/>
                <a:ea typeface="Calibri" panose="020F0502020204030204" pitchFamily="34" charset="0"/>
                <a:cs typeface="Times New Roman" panose="02020603050405020304" pitchFamily="18" charset="0"/>
              </a:rPr>
              <a:t>		 </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Date Placeholder 1"/>
          <p:cNvSpPr>
            <a:spLocks noGrp="1"/>
          </p:cNvSpPr>
          <p:nvPr>
            <p:ph type="dt" sz="half" idx="10"/>
          </p:nvPr>
        </p:nvSpPr>
        <p:spPr>
          <a:xfrm>
            <a:off x="182880" y="6324600"/>
            <a:ext cx="3398520" cy="39687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3" name="Footer Placeholder 2"/>
          <p:cNvSpPr>
            <a:spLocks noGrp="1"/>
          </p:cNvSpPr>
          <p:nvPr>
            <p:ph type="ftr" sz="quarter" idx="11"/>
          </p:nvPr>
        </p:nvSpPr>
        <p:spPr>
          <a:xfrm>
            <a:off x="7802880" y="626491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321016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05.png"/>
          <p:cNvPicPr/>
          <p:nvPr/>
        </p:nvPicPr>
        <p:blipFill>
          <a:blip r:embed="rId2" cstate="print"/>
          <a:srcRect l="20591" t="25531" r="16572" b="17521"/>
          <a:stretch>
            <a:fillRect/>
          </a:stretch>
        </p:blipFill>
        <p:spPr>
          <a:xfrm>
            <a:off x="1177871" y="0"/>
            <a:ext cx="9546956" cy="6858000"/>
          </a:xfrm>
          <a:prstGeom prst="rect">
            <a:avLst/>
          </a:prstGeom>
        </p:spPr>
      </p:pic>
      <p:sp>
        <p:nvSpPr>
          <p:cNvPr id="2" name="Date Placeholder 1"/>
          <p:cNvSpPr>
            <a:spLocks noGrp="1"/>
          </p:cNvSpPr>
          <p:nvPr>
            <p:ph type="dt" sz="half" idx="10"/>
          </p:nvPr>
        </p:nvSpPr>
        <p:spPr>
          <a:xfrm>
            <a:off x="182880" y="6339840"/>
            <a:ext cx="3398520" cy="38163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3" name="Footer Placeholder 2"/>
          <p:cNvSpPr>
            <a:spLocks noGrp="1"/>
          </p:cNvSpPr>
          <p:nvPr>
            <p:ph type="ftr" sz="quarter" idx="11"/>
          </p:nvPr>
        </p:nvSpPr>
        <p:spPr>
          <a:xfrm>
            <a:off x="8077200" y="6295907"/>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100262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528" y="396240"/>
            <a:ext cx="3779982" cy="960120"/>
          </a:xfrm>
          <a:solidFill>
            <a:schemeClr val="accent2">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Plenary</a:t>
            </a:r>
            <a:endParaRPr lang="en-GB" b="1" dirty="0">
              <a:latin typeface="Arno Pro Caption" panose="02020502040506020403" pitchFamily="18" charset="0"/>
            </a:endParaRPr>
          </a:p>
        </p:txBody>
      </p:sp>
      <p:pic>
        <p:nvPicPr>
          <p:cNvPr id="5" name="Content Placeholder 4"/>
          <p:cNvPicPr>
            <a:picLocks noGrp="1" noChangeAspect="1"/>
          </p:cNvPicPr>
          <p:nvPr>
            <p:ph idx="1"/>
          </p:nvPr>
        </p:nvPicPr>
        <p:blipFill>
          <a:blip r:embed="rId2" cstate="print"/>
          <a:stretch>
            <a:fillRect/>
          </a:stretch>
        </p:blipFill>
        <p:spPr>
          <a:xfrm>
            <a:off x="5358429" y="1690688"/>
            <a:ext cx="6278049" cy="4351338"/>
          </a:xfrm>
          <a:prstGeom prst="rect">
            <a:avLst/>
          </a:prstGeom>
        </p:spPr>
      </p:pic>
      <p:sp>
        <p:nvSpPr>
          <p:cNvPr id="6" name="TextBox 5"/>
          <p:cNvSpPr txBox="1"/>
          <p:nvPr/>
        </p:nvSpPr>
        <p:spPr>
          <a:xfrm>
            <a:off x="583231" y="2789139"/>
            <a:ext cx="4155023" cy="1077218"/>
          </a:xfrm>
          <a:prstGeom prst="rect">
            <a:avLst/>
          </a:prstGeom>
          <a:solidFill>
            <a:schemeClr val="accent1">
              <a:lumMod val="20000"/>
              <a:lumOff val="80000"/>
            </a:schemeClr>
          </a:solidFill>
          <a:ln w="15875">
            <a:solidFill>
              <a:schemeClr val="tx1"/>
            </a:solidFill>
          </a:ln>
        </p:spPr>
        <p:txBody>
          <a:bodyPr wrap="square" rtlCol="0">
            <a:spAutoFit/>
          </a:bodyPr>
          <a:lstStyle/>
          <a:p>
            <a:r>
              <a:rPr lang="en-GB" sz="3200" dirty="0" smtClean="0">
                <a:latin typeface="Arno Pro Caption" panose="02020502040506020403" pitchFamily="18" charset="0"/>
              </a:rPr>
              <a:t>Fill in your importance card for this event</a:t>
            </a:r>
            <a:endParaRPr lang="en-GB" sz="3200" dirty="0">
              <a:latin typeface="Arno Pro Caption" panose="02020502040506020403" pitchFamily="18" charset="0"/>
            </a:endParaRPr>
          </a:p>
        </p:txBody>
      </p:sp>
      <p:sp>
        <p:nvSpPr>
          <p:cNvPr id="3" name="Date Placeholder 2"/>
          <p:cNvSpPr>
            <a:spLocks noGrp="1"/>
          </p:cNvSpPr>
          <p:nvPr>
            <p:ph type="dt" sz="half" idx="10"/>
          </p:nvPr>
        </p:nvSpPr>
        <p:spPr>
          <a:xfrm>
            <a:off x="243840" y="6339840"/>
            <a:ext cx="3337560" cy="38163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4" name="Footer Placeholder 3"/>
          <p:cNvSpPr>
            <a:spLocks noGrp="1"/>
          </p:cNvSpPr>
          <p:nvPr>
            <p:ph type="ftr" sz="quarter" idx="11"/>
          </p:nvPr>
        </p:nvSpPr>
        <p:spPr>
          <a:xfrm>
            <a:off x="7863840" y="629539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2611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chemeClr val="tx1"/>
            </a:solidFill>
          </a:ln>
        </p:spPr>
        <p:txBody>
          <a:bodyPr/>
          <a:lstStyle/>
          <a:p>
            <a:pPr algn="ctr"/>
            <a:r>
              <a:rPr lang="en-GB" b="1" dirty="0" smtClean="0">
                <a:latin typeface="Arno Pro Caption" panose="02020502040506020403" pitchFamily="18" charset="0"/>
              </a:rPr>
              <a:t>Lesson 1: Introduction to the History of Kent</a:t>
            </a:r>
            <a:endParaRPr lang="en-GB" b="1" dirty="0">
              <a:latin typeface="Arno Pro Caption" panose="02020502040506020403" pitchFamily="18" charset="0"/>
            </a:endParaRPr>
          </a:p>
        </p:txBody>
      </p:sp>
      <p:sp>
        <p:nvSpPr>
          <p:cNvPr id="3" name="Content Placeholder 2"/>
          <p:cNvSpPr>
            <a:spLocks noGrp="1"/>
          </p:cNvSpPr>
          <p:nvPr>
            <p:ph idx="1"/>
          </p:nvPr>
        </p:nvSpPr>
        <p:spPr>
          <a:solidFill>
            <a:schemeClr val="accent1">
              <a:lumMod val="20000"/>
              <a:lumOff val="80000"/>
            </a:schemeClr>
          </a:solidFill>
          <a:ln w="15875">
            <a:solidFill>
              <a:schemeClr val="tx1"/>
            </a:solidFill>
          </a:ln>
        </p:spPr>
        <p:txBody>
          <a:bodyPr/>
          <a:lstStyle/>
          <a:p>
            <a:pPr marL="0" indent="0">
              <a:buNone/>
            </a:pPr>
            <a:endParaRPr lang="en-GB" sz="800" b="1" dirty="0" smtClean="0"/>
          </a:p>
          <a:p>
            <a:pPr marL="0" indent="0">
              <a:buNone/>
            </a:pPr>
            <a:r>
              <a:rPr lang="en-GB" b="1" dirty="0" smtClean="0"/>
              <a:t>Learning </a:t>
            </a:r>
            <a:r>
              <a:rPr lang="en-GB" b="1" dirty="0"/>
              <a:t>Objectives</a:t>
            </a:r>
            <a:r>
              <a:rPr lang="en-GB" b="1" dirty="0" smtClean="0"/>
              <a:t>:</a:t>
            </a:r>
          </a:p>
          <a:p>
            <a:pPr marL="0" indent="0">
              <a:buNone/>
            </a:pPr>
            <a:endParaRPr lang="en-GB" sz="1400" b="1" u="sng" dirty="0"/>
          </a:p>
          <a:p>
            <a:pPr marL="0" indent="0">
              <a:buNone/>
            </a:pPr>
            <a:r>
              <a:rPr lang="en-GB" dirty="0"/>
              <a:t>Grade 3+: </a:t>
            </a:r>
            <a:r>
              <a:rPr lang="en-GB" dirty="0" smtClean="0"/>
              <a:t>to place events correctly onto a timeline of British history</a:t>
            </a:r>
          </a:p>
          <a:p>
            <a:pPr marL="0" indent="0">
              <a:buNone/>
            </a:pPr>
            <a:endParaRPr lang="en-GB" sz="1400" dirty="0"/>
          </a:p>
          <a:p>
            <a:pPr marL="0" indent="0">
              <a:buNone/>
            </a:pPr>
            <a:r>
              <a:rPr lang="en-GB" dirty="0"/>
              <a:t>Grade 5+: </a:t>
            </a:r>
            <a:r>
              <a:rPr lang="en-GB" dirty="0" smtClean="0"/>
              <a:t>to demonstrate understanding of how each event was linked to wider events in British history  </a:t>
            </a:r>
          </a:p>
          <a:p>
            <a:pPr marL="0" indent="0">
              <a:buNone/>
            </a:pPr>
            <a:endParaRPr lang="en-GB" sz="1400" dirty="0"/>
          </a:p>
          <a:p>
            <a:pPr marL="0" indent="0">
              <a:buNone/>
            </a:pPr>
            <a:r>
              <a:rPr lang="en-GB" dirty="0"/>
              <a:t>Grade 7+: </a:t>
            </a:r>
            <a:r>
              <a:rPr lang="en-GB" dirty="0" smtClean="0"/>
              <a:t>to assess which events require greater research to evaluate their significance</a:t>
            </a:r>
            <a:endParaRPr lang="en-GB" dirty="0"/>
          </a:p>
          <a:p>
            <a:endParaRPr lang="en-GB" dirty="0"/>
          </a:p>
        </p:txBody>
      </p:sp>
      <p:sp>
        <p:nvSpPr>
          <p:cNvPr id="4" name="Date Placeholder 3"/>
          <p:cNvSpPr>
            <a:spLocks noGrp="1"/>
          </p:cNvSpPr>
          <p:nvPr>
            <p:ph type="dt" sz="half" idx="10"/>
          </p:nvPr>
        </p:nvSpPr>
        <p:spPr>
          <a:xfrm>
            <a:off x="259080" y="6294120"/>
            <a:ext cx="326136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5" name="Footer Placeholder 4"/>
          <p:cNvSpPr>
            <a:spLocks noGrp="1"/>
          </p:cNvSpPr>
          <p:nvPr>
            <p:ph type="ftr" sz="quarter" idx="11"/>
          </p:nvPr>
        </p:nvSpPr>
        <p:spPr>
          <a:xfrm>
            <a:off x="7818120" y="6295390"/>
            <a:ext cx="4114800" cy="365125"/>
          </a:xfrm>
        </p:spPr>
        <p:txBody>
          <a:bodyPr/>
          <a:lstStyle/>
          <a:p>
            <a:r>
              <a:rPr lang="en-GB" dirty="0" smtClean="0"/>
              <a:t>Author: Sarah Martin </a:t>
            </a:r>
            <a:endParaRPr lang="en-GB" dirty="0"/>
          </a:p>
        </p:txBody>
      </p:sp>
    </p:spTree>
    <p:extLst>
      <p:ext uri="{BB962C8B-B14F-4D97-AF65-F5344CB8AC3E}">
        <p14:creationId xmlns:p14="http://schemas.microsoft.com/office/powerpoint/2010/main" val="23310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Lesson 4: How much did the Normans change Kent?</a:t>
            </a:r>
            <a:endParaRPr lang="en-GB" dirty="0"/>
          </a:p>
        </p:txBody>
      </p:sp>
      <p:sp>
        <p:nvSpPr>
          <p:cNvPr id="3" name="Content Placeholder 2"/>
          <p:cNvSpPr>
            <a:spLocks noGrp="1"/>
          </p:cNvSpPr>
          <p:nvPr>
            <p:ph idx="1"/>
          </p:nvPr>
        </p:nvSpPr>
        <p:spPr>
          <a:xfrm>
            <a:off x="838200" y="2296680"/>
            <a:ext cx="10515600" cy="3004993"/>
          </a:xfrm>
          <a:solidFill>
            <a:schemeClr val="accent1">
              <a:lumMod val="20000"/>
              <a:lumOff val="80000"/>
            </a:schemeClr>
          </a:solidFill>
          <a:ln w="15875">
            <a:solidFill>
              <a:srgbClr val="000000"/>
            </a:solidFill>
          </a:ln>
        </p:spPr>
        <p:txBody>
          <a:bodyPr>
            <a:normAutofit fontScale="92500"/>
          </a:bodyPr>
          <a:lstStyle/>
          <a:p>
            <a:pPr marL="0" indent="0">
              <a:buNone/>
            </a:pPr>
            <a:endParaRPr lang="en-GB" sz="900" b="1" dirty="0" smtClean="0"/>
          </a:p>
          <a:p>
            <a:pPr marL="0" indent="0">
              <a:buNone/>
            </a:pPr>
            <a:r>
              <a:rPr lang="en-GB" b="1" dirty="0" smtClean="0"/>
              <a:t>Learning </a:t>
            </a:r>
            <a:r>
              <a:rPr lang="en-GB" b="1" dirty="0"/>
              <a:t>Objectives</a:t>
            </a:r>
            <a:r>
              <a:rPr lang="en-GB" b="1" dirty="0" smtClean="0"/>
              <a:t>:</a:t>
            </a:r>
          </a:p>
          <a:p>
            <a:pPr marL="0" indent="0">
              <a:buNone/>
            </a:pPr>
            <a:endParaRPr lang="en-GB" sz="1000" b="1" u="sng" dirty="0"/>
          </a:p>
          <a:p>
            <a:pPr marL="0" indent="0">
              <a:buNone/>
            </a:pPr>
            <a:r>
              <a:rPr lang="en-GB" dirty="0" smtClean="0"/>
              <a:t>Grade 3+: to explain at least two ways in which the Normans changed Kent</a:t>
            </a:r>
          </a:p>
          <a:p>
            <a:pPr marL="0" indent="0">
              <a:buNone/>
            </a:pPr>
            <a:r>
              <a:rPr lang="en-GB" dirty="0" smtClean="0"/>
              <a:t>Grade 5+: to explain how life for people in Kent changed after the Norman Conquest</a:t>
            </a:r>
          </a:p>
          <a:p>
            <a:pPr marL="0" indent="0">
              <a:buNone/>
            </a:pPr>
            <a:r>
              <a:rPr lang="en-GB" dirty="0" smtClean="0"/>
              <a:t>Grade 7+: to evaluate the effects of the Norman Conquest</a:t>
            </a:r>
          </a:p>
          <a:p>
            <a:endParaRPr lang="en-GB" dirty="0"/>
          </a:p>
        </p:txBody>
      </p:sp>
      <p:sp>
        <p:nvSpPr>
          <p:cNvPr id="4" name="Date Placeholder 3"/>
          <p:cNvSpPr>
            <a:spLocks noGrp="1"/>
          </p:cNvSpPr>
          <p:nvPr>
            <p:ph type="dt" sz="half" idx="10"/>
          </p:nvPr>
        </p:nvSpPr>
        <p:spPr>
          <a:xfrm>
            <a:off x="213360" y="6355080"/>
            <a:ext cx="3368040" cy="36639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5" name="Footer Placeholder 4"/>
          <p:cNvSpPr>
            <a:spLocks noGrp="1"/>
          </p:cNvSpPr>
          <p:nvPr>
            <p:ph type="ftr" sz="quarter" idx="11"/>
          </p:nvPr>
        </p:nvSpPr>
        <p:spPr>
          <a:xfrm>
            <a:off x="7894320" y="6280150"/>
            <a:ext cx="4114800" cy="365125"/>
          </a:xfrm>
        </p:spPr>
        <p:txBody>
          <a:bodyPr/>
          <a:lstStyle/>
          <a:p>
            <a:pPr algn="r"/>
            <a:r>
              <a:rPr lang="en-GB" dirty="0" smtClean="0"/>
              <a:t>Author: Andy Harmsworth</a:t>
            </a:r>
            <a:endParaRPr lang="en-GB" dirty="0"/>
          </a:p>
        </p:txBody>
      </p:sp>
    </p:spTree>
    <p:extLst>
      <p:ext uri="{BB962C8B-B14F-4D97-AF65-F5344CB8AC3E}">
        <p14:creationId xmlns:p14="http://schemas.microsoft.com/office/powerpoint/2010/main" val="38760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p:cNvSpPr>
          <p:nvPr/>
        </p:nvSpPr>
        <p:spPr>
          <a:xfrm>
            <a:off x="228858" y="6491605"/>
            <a:ext cx="3368040" cy="36639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The Ian </a:t>
            </a:r>
            <a:r>
              <a:rPr kumimoji="0" lang="en-GB"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Coulson</a:t>
            </a: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 Bursary for Local History/Archaeology in Kent Schools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grpSp>
        <p:nvGrpSpPr>
          <p:cNvPr id="91138" name="Group 2"/>
          <p:cNvGrpSpPr>
            <a:grpSpLocks/>
          </p:cNvGrpSpPr>
          <p:nvPr/>
        </p:nvGrpSpPr>
        <p:grpSpPr bwMode="auto">
          <a:xfrm>
            <a:off x="7269728" y="458330"/>
            <a:ext cx="4446588" cy="2703513"/>
            <a:chOff x="108797775" y="106200150"/>
            <a:chExt cx="4446000" cy="2704297"/>
          </a:xfrm>
        </p:grpSpPr>
        <p:pic>
          <p:nvPicPr>
            <p:cNvPr id="91139" name="Picture 3" descr="kent topography map001"/>
            <p:cNvPicPr>
              <a:picLocks noChangeAspect="1" noChangeArrowheads="1"/>
            </p:cNvPicPr>
            <p:nvPr/>
          </p:nvPicPr>
          <p:blipFill>
            <a:blip r:embed="rId2" cstate="print"/>
            <a:srcRect/>
            <a:stretch>
              <a:fillRect/>
            </a:stretch>
          </p:blipFill>
          <p:spPr bwMode="auto">
            <a:xfrm>
              <a:off x="108797775" y="106200150"/>
              <a:ext cx="4446000" cy="2704297"/>
            </a:xfrm>
            <a:prstGeom prst="rect">
              <a:avLst/>
            </a:prstGeom>
            <a:noFill/>
            <a:ln w="9525" algn="in">
              <a:solidFill>
                <a:srgbClr val="000000"/>
              </a:solidFill>
              <a:miter lim="800000"/>
              <a:headEnd/>
              <a:tailEnd/>
            </a:ln>
            <a:effectLst/>
          </p:spPr>
        </p:pic>
        <p:sp>
          <p:nvSpPr>
            <p:cNvPr id="91140" name="Oval 4"/>
            <p:cNvSpPr>
              <a:spLocks noChangeArrowheads="1"/>
            </p:cNvSpPr>
            <p:nvPr/>
          </p:nvSpPr>
          <p:spPr bwMode="auto">
            <a:xfrm>
              <a:off x="112379775" y="107748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1" name="Oval 5"/>
            <p:cNvSpPr>
              <a:spLocks noChangeArrowheads="1"/>
            </p:cNvSpPr>
            <p:nvPr/>
          </p:nvSpPr>
          <p:spPr bwMode="auto">
            <a:xfrm>
              <a:off x="111767775" y="107100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2" name="Oval 6"/>
            <p:cNvSpPr>
              <a:spLocks noChangeArrowheads="1"/>
            </p:cNvSpPr>
            <p:nvPr/>
          </p:nvSpPr>
          <p:spPr bwMode="auto">
            <a:xfrm>
              <a:off x="111335775" y="107496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3" name="Oval 7"/>
            <p:cNvSpPr>
              <a:spLocks noChangeArrowheads="1"/>
            </p:cNvSpPr>
            <p:nvPr/>
          </p:nvSpPr>
          <p:spPr bwMode="auto">
            <a:xfrm>
              <a:off x="110147775" y="106740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4" name="Oval 8"/>
            <p:cNvSpPr>
              <a:spLocks noChangeArrowheads="1"/>
            </p:cNvSpPr>
            <p:nvPr/>
          </p:nvSpPr>
          <p:spPr bwMode="auto">
            <a:xfrm>
              <a:off x="111443775" y="108360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5" name="Oval 9"/>
            <p:cNvSpPr>
              <a:spLocks noChangeArrowheads="1"/>
            </p:cNvSpPr>
            <p:nvPr/>
          </p:nvSpPr>
          <p:spPr bwMode="auto">
            <a:xfrm>
              <a:off x="110147775" y="107208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6" name="Oval 10"/>
            <p:cNvSpPr>
              <a:spLocks noChangeArrowheads="1"/>
            </p:cNvSpPr>
            <p:nvPr/>
          </p:nvSpPr>
          <p:spPr bwMode="auto">
            <a:xfrm>
              <a:off x="109571775" y="107568150"/>
              <a:ext cx="72000" cy="72000"/>
            </a:xfrm>
            <a:prstGeom prst="ellipse">
              <a:avLst/>
            </a:prstGeom>
            <a:solidFill>
              <a:srgbClr val="FF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91147" name="Text Box 11"/>
            <p:cNvSpPr txBox="1">
              <a:spLocks noChangeArrowheads="1"/>
            </p:cNvSpPr>
            <p:nvPr/>
          </p:nvSpPr>
          <p:spPr bwMode="auto">
            <a:xfrm>
              <a:off x="112415775" y="107820150"/>
              <a:ext cx="468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Dover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48" name="Text Box 12"/>
            <p:cNvSpPr txBox="1">
              <a:spLocks noChangeArrowheads="1"/>
            </p:cNvSpPr>
            <p:nvPr/>
          </p:nvSpPr>
          <p:spPr bwMode="auto">
            <a:xfrm>
              <a:off x="111875775" y="106956150"/>
              <a:ext cx="864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Canterbury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49" name="Text Box 13"/>
            <p:cNvSpPr txBox="1">
              <a:spLocks noChangeArrowheads="1"/>
            </p:cNvSpPr>
            <p:nvPr/>
          </p:nvSpPr>
          <p:spPr bwMode="auto">
            <a:xfrm>
              <a:off x="111371775" y="107460150"/>
              <a:ext cx="684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Ashford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0" name="Text Box 14"/>
            <p:cNvSpPr txBox="1">
              <a:spLocks noChangeArrowheads="1"/>
            </p:cNvSpPr>
            <p:nvPr/>
          </p:nvSpPr>
          <p:spPr bwMode="auto">
            <a:xfrm>
              <a:off x="111515775" y="108324150"/>
              <a:ext cx="972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New Romney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1" name="Text Box 15"/>
            <p:cNvSpPr txBox="1">
              <a:spLocks noChangeArrowheads="1"/>
            </p:cNvSpPr>
            <p:nvPr/>
          </p:nvSpPr>
          <p:spPr bwMode="auto">
            <a:xfrm>
              <a:off x="110219775" y="106668150"/>
              <a:ext cx="972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Rochester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2" name="Text Box 16"/>
            <p:cNvSpPr txBox="1">
              <a:spLocks noChangeArrowheads="1"/>
            </p:cNvSpPr>
            <p:nvPr/>
          </p:nvSpPr>
          <p:spPr bwMode="auto">
            <a:xfrm>
              <a:off x="109715775" y="107244150"/>
              <a:ext cx="972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Maidstone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3" name="Text Box 17"/>
            <p:cNvSpPr txBox="1">
              <a:spLocks noChangeArrowheads="1"/>
            </p:cNvSpPr>
            <p:nvPr/>
          </p:nvSpPr>
          <p:spPr bwMode="auto">
            <a:xfrm>
              <a:off x="109607775" y="107640150"/>
              <a:ext cx="972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Tonbridge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4" name="Text Box 18"/>
            <p:cNvSpPr txBox="1">
              <a:spLocks noChangeArrowheads="1"/>
            </p:cNvSpPr>
            <p:nvPr/>
          </p:nvSpPr>
          <p:spPr bwMode="auto">
            <a:xfrm>
              <a:off x="108887775" y="106488150"/>
              <a:ext cx="972000" cy="216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0000"/>
                  </a:solidFill>
                  <a:effectLst/>
                  <a:latin typeface="Arial" pitchFamily="34" charset="0"/>
                  <a:cs typeface="Arial" pitchFamily="34" charset="0"/>
                </a:rPr>
                <a:t>To London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155" name="Freeform 19"/>
            <p:cNvSpPr>
              <a:spLocks/>
            </p:cNvSpPr>
            <p:nvPr/>
          </p:nvSpPr>
          <p:spPr bwMode="auto">
            <a:xfrm>
              <a:off x="110458250" y="108212268"/>
              <a:ext cx="946150" cy="601332"/>
            </a:xfrm>
            <a:custGeom>
              <a:avLst/>
              <a:gdLst/>
              <a:ahLst/>
              <a:cxnLst>
                <a:cxn ang="0">
                  <a:pos x="0" y="601332"/>
                </a:cxn>
                <a:cxn ang="0">
                  <a:pos x="69850" y="588632"/>
                </a:cxn>
                <a:cxn ang="0">
                  <a:pos x="88900" y="582282"/>
                </a:cxn>
                <a:cxn ang="0">
                  <a:pos x="127000" y="563232"/>
                </a:cxn>
                <a:cxn ang="0">
                  <a:pos x="152400" y="525132"/>
                </a:cxn>
                <a:cxn ang="0">
                  <a:pos x="184150" y="480682"/>
                </a:cxn>
                <a:cxn ang="0">
                  <a:pos x="203200" y="474332"/>
                </a:cxn>
                <a:cxn ang="0">
                  <a:pos x="215900" y="436232"/>
                </a:cxn>
                <a:cxn ang="0">
                  <a:pos x="222250" y="417182"/>
                </a:cxn>
                <a:cxn ang="0">
                  <a:pos x="247650" y="398132"/>
                </a:cxn>
                <a:cxn ang="0">
                  <a:pos x="285750" y="366382"/>
                </a:cxn>
                <a:cxn ang="0">
                  <a:pos x="349250" y="290182"/>
                </a:cxn>
                <a:cxn ang="0">
                  <a:pos x="393700" y="239382"/>
                </a:cxn>
                <a:cxn ang="0">
                  <a:pos x="400050" y="220332"/>
                </a:cxn>
                <a:cxn ang="0">
                  <a:pos x="431800" y="175882"/>
                </a:cxn>
                <a:cxn ang="0">
                  <a:pos x="450850" y="156832"/>
                </a:cxn>
                <a:cxn ang="0">
                  <a:pos x="463550" y="137782"/>
                </a:cxn>
                <a:cxn ang="0">
                  <a:pos x="501650" y="99682"/>
                </a:cxn>
                <a:cxn ang="0">
                  <a:pos x="520700" y="80632"/>
                </a:cxn>
                <a:cxn ang="0">
                  <a:pos x="539750" y="61582"/>
                </a:cxn>
                <a:cxn ang="0">
                  <a:pos x="546100" y="42532"/>
                </a:cxn>
                <a:cxn ang="0">
                  <a:pos x="641350" y="29832"/>
                </a:cxn>
                <a:cxn ang="0">
                  <a:pos x="660400" y="48882"/>
                </a:cxn>
                <a:cxn ang="0">
                  <a:pos x="679450" y="80632"/>
                </a:cxn>
                <a:cxn ang="0">
                  <a:pos x="717550" y="99682"/>
                </a:cxn>
                <a:cxn ang="0">
                  <a:pos x="742950" y="106032"/>
                </a:cxn>
                <a:cxn ang="0">
                  <a:pos x="762000" y="112382"/>
                </a:cxn>
                <a:cxn ang="0">
                  <a:pos x="800100" y="118732"/>
                </a:cxn>
                <a:cxn ang="0">
                  <a:pos x="869950" y="137782"/>
                </a:cxn>
                <a:cxn ang="0">
                  <a:pos x="946150" y="150482"/>
                </a:cxn>
              </a:cxnLst>
              <a:rect l="0" t="0" r="r" b="b"/>
              <a:pathLst>
                <a:path w="946150" h="601332">
                  <a:moveTo>
                    <a:pt x="0" y="601332"/>
                  </a:moveTo>
                  <a:cubicBezTo>
                    <a:pt x="23283" y="597099"/>
                    <a:pt x="46710" y="593591"/>
                    <a:pt x="69850" y="588632"/>
                  </a:cubicBezTo>
                  <a:cubicBezTo>
                    <a:pt x="76395" y="587230"/>
                    <a:pt x="82913" y="585275"/>
                    <a:pt x="88900" y="582282"/>
                  </a:cubicBezTo>
                  <a:cubicBezTo>
                    <a:pt x="138139" y="557663"/>
                    <a:pt x="79117" y="579193"/>
                    <a:pt x="127000" y="563232"/>
                  </a:cubicBezTo>
                  <a:cubicBezTo>
                    <a:pt x="135467" y="550532"/>
                    <a:pt x="147573" y="539612"/>
                    <a:pt x="152400" y="525132"/>
                  </a:cubicBezTo>
                  <a:cubicBezTo>
                    <a:pt x="160431" y="501040"/>
                    <a:pt x="157784" y="499515"/>
                    <a:pt x="184150" y="480682"/>
                  </a:cubicBezTo>
                  <a:cubicBezTo>
                    <a:pt x="189597" y="476791"/>
                    <a:pt x="196850" y="476449"/>
                    <a:pt x="203200" y="474332"/>
                  </a:cubicBezTo>
                  <a:cubicBezTo>
                    <a:pt x="207433" y="461632"/>
                    <a:pt x="211667" y="448932"/>
                    <a:pt x="215900" y="436232"/>
                  </a:cubicBezTo>
                  <a:cubicBezTo>
                    <a:pt x="218017" y="429882"/>
                    <a:pt x="216895" y="421198"/>
                    <a:pt x="222250" y="417182"/>
                  </a:cubicBezTo>
                  <a:cubicBezTo>
                    <a:pt x="230717" y="410832"/>
                    <a:pt x="239038" y="404283"/>
                    <a:pt x="247650" y="398132"/>
                  </a:cubicBezTo>
                  <a:cubicBezTo>
                    <a:pt x="265994" y="385029"/>
                    <a:pt x="270926" y="385441"/>
                    <a:pt x="285750" y="366382"/>
                  </a:cubicBezTo>
                  <a:cubicBezTo>
                    <a:pt x="347635" y="286816"/>
                    <a:pt x="269149" y="370283"/>
                    <a:pt x="349250" y="290182"/>
                  </a:cubicBezTo>
                  <a:cubicBezTo>
                    <a:pt x="423333" y="216099"/>
                    <a:pt x="339725" y="275365"/>
                    <a:pt x="393700" y="239382"/>
                  </a:cubicBezTo>
                  <a:cubicBezTo>
                    <a:pt x="395817" y="233032"/>
                    <a:pt x="397057" y="226319"/>
                    <a:pt x="400050" y="220332"/>
                  </a:cubicBezTo>
                  <a:cubicBezTo>
                    <a:pt x="404070" y="212291"/>
                    <a:pt x="428348" y="179909"/>
                    <a:pt x="431800" y="175882"/>
                  </a:cubicBezTo>
                  <a:cubicBezTo>
                    <a:pt x="437644" y="169064"/>
                    <a:pt x="445101" y="163731"/>
                    <a:pt x="450850" y="156832"/>
                  </a:cubicBezTo>
                  <a:cubicBezTo>
                    <a:pt x="455736" y="150969"/>
                    <a:pt x="458480" y="143486"/>
                    <a:pt x="463550" y="137782"/>
                  </a:cubicBezTo>
                  <a:cubicBezTo>
                    <a:pt x="475482" y="124358"/>
                    <a:pt x="488950" y="112382"/>
                    <a:pt x="501650" y="99682"/>
                  </a:cubicBezTo>
                  <a:cubicBezTo>
                    <a:pt x="508000" y="93332"/>
                    <a:pt x="514350" y="86982"/>
                    <a:pt x="520700" y="80632"/>
                  </a:cubicBezTo>
                  <a:cubicBezTo>
                    <a:pt x="527050" y="74282"/>
                    <a:pt x="539750" y="61582"/>
                    <a:pt x="539750" y="61582"/>
                  </a:cubicBezTo>
                  <a:cubicBezTo>
                    <a:pt x="541867" y="55232"/>
                    <a:pt x="543107" y="48519"/>
                    <a:pt x="546100" y="42532"/>
                  </a:cubicBezTo>
                  <a:cubicBezTo>
                    <a:pt x="567366" y="0"/>
                    <a:pt x="575574" y="24772"/>
                    <a:pt x="641350" y="29832"/>
                  </a:cubicBezTo>
                  <a:cubicBezTo>
                    <a:pt x="647700" y="36182"/>
                    <a:pt x="655012" y="41698"/>
                    <a:pt x="660400" y="48882"/>
                  </a:cubicBezTo>
                  <a:cubicBezTo>
                    <a:pt x="667805" y="58756"/>
                    <a:pt x="671418" y="71261"/>
                    <a:pt x="679450" y="80632"/>
                  </a:cubicBezTo>
                  <a:cubicBezTo>
                    <a:pt x="688476" y="91162"/>
                    <a:pt x="704936" y="96078"/>
                    <a:pt x="717550" y="99682"/>
                  </a:cubicBezTo>
                  <a:cubicBezTo>
                    <a:pt x="725941" y="102080"/>
                    <a:pt x="734559" y="103634"/>
                    <a:pt x="742950" y="106032"/>
                  </a:cubicBezTo>
                  <a:cubicBezTo>
                    <a:pt x="749386" y="107871"/>
                    <a:pt x="755466" y="110930"/>
                    <a:pt x="762000" y="112382"/>
                  </a:cubicBezTo>
                  <a:cubicBezTo>
                    <a:pt x="774569" y="115175"/>
                    <a:pt x="787400" y="116615"/>
                    <a:pt x="800100" y="118732"/>
                  </a:cubicBezTo>
                  <a:cubicBezTo>
                    <a:pt x="868074" y="145921"/>
                    <a:pt x="793193" y="118593"/>
                    <a:pt x="869950" y="137782"/>
                  </a:cubicBezTo>
                  <a:cubicBezTo>
                    <a:pt x="936814" y="154498"/>
                    <a:pt x="878805" y="150482"/>
                    <a:pt x="946150" y="150482"/>
                  </a:cubicBezTo>
                </a:path>
              </a:pathLst>
            </a:custGeom>
            <a:noFill/>
            <a:ln w="31750" cap="flat" cmpd="sng">
              <a:solidFill>
                <a:srgbClr val="000000"/>
              </a:solidFill>
              <a:prstDash val="solid"/>
              <a:round/>
              <a:headEnd/>
              <a:tailEnd type="triangle" w="med" len="med"/>
            </a:ln>
            <a:effectLst/>
          </p:spPr>
          <p:txBody>
            <a:bodyPr vert="horz" wrap="square" lIns="36576" tIns="36576" rIns="36576" bIns="36576" numCol="1" anchor="t" anchorCtr="0" compatLnSpc="1">
              <a:prstTxWarp prst="textNoShape">
                <a:avLst/>
              </a:prstTxWarp>
            </a:bodyPr>
            <a:lstStyle/>
            <a:p>
              <a:endParaRPr lang="en-GB"/>
            </a:p>
          </p:txBody>
        </p:sp>
        <p:sp>
          <p:nvSpPr>
            <p:cNvPr id="91156" name="Freeform 20"/>
            <p:cNvSpPr>
              <a:spLocks/>
            </p:cNvSpPr>
            <p:nvPr/>
          </p:nvSpPr>
          <p:spPr bwMode="auto">
            <a:xfrm>
              <a:off x="111055150" y="107644174"/>
              <a:ext cx="1295400" cy="540776"/>
            </a:xfrm>
            <a:custGeom>
              <a:avLst/>
              <a:gdLst/>
              <a:ahLst/>
              <a:cxnLst>
                <a:cxn ang="0">
                  <a:pos x="0" y="540776"/>
                </a:cxn>
                <a:cxn ang="0">
                  <a:pos x="38100" y="483626"/>
                </a:cxn>
                <a:cxn ang="0">
                  <a:pos x="63500" y="439176"/>
                </a:cxn>
                <a:cxn ang="0">
                  <a:pos x="76200" y="401076"/>
                </a:cxn>
                <a:cxn ang="0">
                  <a:pos x="107950" y="305826"/>
                </a:cxn>
                <a:cxn ang="0">
                  <a:pos x="127000" y="267726"/>
                </a:cxn>
                <a:cxn ang="0">
                  <a:pos x="133350" y="229626"/>
                </a:cxn>
                <a:cxn ang="0">
                  <a:pos x="139700" y="210576"/>
                </a:cxn>
                <a:cxn ang="0">
                  <a:pos x="152400" y="159776"/>
                </a:cxn>
                <a:cxn ang="0">
                  <a:pos x="165100" y="140726"/>
                </a:cxn>
                <a:cxn ang="0">
                  <a:pos x="171450" y="121676"/>
                </a:cxn>
                <a:cxn ang="0">
                  <a:pos x="196850" y="83576"/>
                </a:cxn>
                <a:cxn ang="0">
                  <a:pos x="209550" y="64526"/>
                </a:cxn>
                <a:cxn ang="0">
                  <a:pos x="228600" y="58176"/>
                </a:cxn>
                <a:cxn ang="0">
                  <a:pos x="266700" y="26426"/>
                </a:cxn>
                <a:cxn ang="0">
                  <a:pos x="304800" y="1026"/>
                </a:cxn>
                <a:cxn ang="0">
                  <a:pos x="349250" y="7376"/>
                </a:cxn>
                <a:cxn ang="0">
                  <a:pos x="374650" y="45476"/>
                </a:cxn>
                <a:cxn ang="0">
                  <a:pos x="400050" y="89926"/>
                </a:cxn>
                <a:cxn ang="0">
                  <a:pos x="419100" y="96276"/>
                </a:cxn>
                <a:cxn ang="0">
                  <a:pos x="444500" y="108976"/>
                </a:cxn>
                <a:cxn ang="0">
                  <a:pos x="450850" y="128026"/>
                </a:cxn>
                <a:cxn ang="0">
                  <a:pos x="469900" y="134376"/>
                </a:cxn>
                <a:cxn ang="0">
                  <a:pos x="488950" y="147076"/>
                </a:cxn>
                <a:cxn ang="0">
                  <a:pos x="501650" y="178826"/>
                </a:cxn>
                <a:cxn ang="0">
                  <a:pos x="520700" y="204226"/>
                </a:cxn>
                <a:cxn ang="0">
                  <a:pos x="565150" y="210576"/>
                </a:cxn>
                <a:cxn ang="0">
                  <a:pos x="615950" y="216926"/>
                </a:cxn>
                <a:cxn ang="0">
                  <a:pos x="635000" y="229626"/>
                </a:cxn>
                <a:cxn ang="0">
                  <a:pos x="666750" y="235976"/>
                </a:cxn>
                <a:cxn ang="0">
                  <a:pos x="711200" y="274076"/>
                </a:cxn>
                <a:cxn ang="0">
                  <a:pos x="730250" y="280426"/>
                </a:cxn>
                <a:cxn ang="0">
                  <a:pos x="768350" y="299476"/>
                </a:cxn>
                <a:cxn ang="0">
                  <a:pos x="946150" y="299476"/>
                </a:cxn>
                <a:cxn ang="0">
                  <a:pos x="958850" y="318526"/>
                </a:cxn>
                <a:cxn ang="0">
                  <a:pos x="1035050" y="305826"/>
                </a:cxn>
                <a:cxn ang="0">
                  <a:pos x="1085850" y="286776"/>
                </a:cxn>
                <a:cxn ang="0">
                  <a:pos x="1098550" y="248676"/>
                </a:cxn>
                <a:cxn ang="0">
                  <a:pos x="1168400" y="229626"/>
                </a:cxn>
                <a:cxn ang="0">
                  <a:pos x="1225550" y="204226"/>
                </a:cxn>
                <a:cxn ang="0">
                  <a:pos x="1244600" y="197876"/>
                </a:cxn>
                <a:cxn ang="0">
                  <a:pos x="1263650" y="185176"/>
                </a:cxn>
                <a:cxn ang="0">
                  <a:pos x="1282700" y="178826"/>
                </a:cxn>
                <a:cxn ang="0">
                  <a:pos x="1295400" y="172476"/>
                </a:cxn>
              </a:cxnLst>
              <a:rect l="0" t="0" r="r" b="b"/>
              <a:pathLst>
                <a:path w="1295400" h="540776">
                  <a:moveTo>
                    <a:pt x="0" y="540776"/>
                  </a:moveTo>
                  <a:cubicBezTo>
                    <a:pt x="12700" y="521726"/>
                    <a:pt x="25400" y="502676"/>
                    <a:pt x="38100" y="483626"/>
                  </a:cubicBezTo>
                  <a:cubicBezTo>
                    <a:pt x="49555" y="466443"/>
                    <a:pt x="55443" y="459317"/>
                    <a:pt x="63500" y="439176"/>
                  </a:cubicBezTo>
                  <a:cubicBezTo>
                    <a:pt x="68472" y="426747"/>
                    <a:pt x="71967" y="413776"/>
                    <a:pt x="76200" y="401076"/>
                  </a:cubicBezTo>
                  <a:cubicBezTo>
                    <a:pt x="86783" y="369326"/>
                    <a:pt x="97367" y="337576"/>
                    <a:pt x="107950" y="305826"/>
                  </a:cubicBezTo>
                  <a:cubicBezTo>
                    <a:pt x="130784" y="237324"/>
                    <a:pt x="112605" y="332504"/>
                    <a:pt x="127000" y="267726"/>
                  </a:cubicBezTo>
                  <a:cubicBezTo>
                    <a:pt x="129793" y="255157"/>
                    <a:pt x="130557" y="242195"/>
                    <a:pt x="133350" y="229626"/>
                  </a:cubicBezTo>
                  <a:cubicBezTo>
                    <a:pt x="134802" y="223092"/>
                    <a:pt x="137939" y="217034"/>
                    <a:pt x="139700" y="210576"/>
                  </a:cubicBezTo>
                  <a:cubicBezTo>
                    <a:pt x="144293" y="193737"/>
                    <a:pt x="142718" y="174299"/>
                    <a:pt x="152400" y="159776"/>
                  </a:cubicBezTo>
                  <a:cubicBezTo>
                    <a:pt x="156633" y="153426"/>
                    <a:pt x="161687" y="147552"/>
                    <a:pt x="165100" y="140726"/>
                  </a:cubicBezTo>
                  <a:cubicBezTo>
                    <a:pt x="168093" y="134739"/>
                    <a:pt x="168199" y="127527"/>
                    <a:pt x="171450" y="121676"/>
                  </a:cubicBezTo>
                  <a:cubicBezTo>
                    <a:pt x="178863" y="108333"/>
                    <a:pt x="188383" y="96276"/>
                    <a:pt x="196850" y="83576"/>
                  </a:cubicBezTo>
                  <a:cubicBezTo>
                    <a:pt x="201083" y="77226"/>
                    <a:pt x="202310" y="66939"/>
                    <a:pt x="209550" y="64526"/>
                  </a:cubicBezTo>
                  <a:cubicBezTo>
                    <a:pt x="215900" y="62409"/>
                    <a:pt x="222250" y="60293"/>
                    <a:pt x="228600" y="58176"/>
                  </a:cubicBezTo>
                  <a:cubicBezTo>
                    <a:pt x="284255" y="2521"/>
                    <a:pt x="213656" y="70629"/>
                    <a:pt x="266700" y="26426"/>
                  </a:cubicBezTo>
                  <a:cubicBezTo>
                    <a:pt x="298411" y="0"/>
                    <a:pt x="271322" y="12185"/>
                    <a:pt x="304800" y="1026"/>
                  </a:cubicBezTo>
                  <a:cubicBezTo>
                    <a:pt x="319617" y="3143"/>
                    <a:pt x="334914" y="3075"/>
                    <a:pt x="349250" y="7376"/>
                  </a:cubicBezTo>
                  <a:cubicBezTo>
                    <a:pt x="375525" y="15259"/>
                    <a:pt x="366490" y="23717"/>
                    <a:pt x="374650" y="45476"/>
                  </a:cubicBezTo>
                  <a:cubicBezTo>
                    <a:pt x="376659" y="50833"/>
                    <a:pt x="393470" y="84662"/>
                    <a:pt x="400050" y="89926"/>
                  </a:cubicBezTo>
                  <a:cubicBezTo>
                    <a:pt x="405277" y="94107"/>
                    <a:pt x="412948" y="93639"/>
                    <a:pt x="419100" y="96276"/>
                  </a:cubicBezTo>
                  <a:cubicBezTo>
                    <a:pt x="427801" y="100005"/>
                    <a:pt x="436033" y="104743"/>
                    <a:pt x="444500" y="108976"/>
                  </a:cubicBezTo>
                  <a:cubicBezTo>
                    <a:pt x="446617" y="115326"/>
                    <a:pt x="446117" y="123293"/>
                    <a:pt x="450850" y="128026"/>
                  </a:cubicBezTo>
                  <a:cubicBezTo>
                    <a:pt x="455583" y="132759"/>
                    <a:pt x="463913" y="131383"/>
                    <a:pt x="469900" y="134376"/>
                  </a:cubicBezTo>
                  <a:cubicBezTo>
                    <a:pt x="476726" y="137789"/>
                    <a:pt x="482600" y="142843"/>
                    <a:pt x="488950" y="147076"/>
                  </a:cubicBezTo>
                  <a:cubicBezTo>
                    <a:pt x="493183" y="157659"/>
                    <a:pt x="493590" y="170766"/>
                    <a:pt x="501650" y="178826"/>
                  </a:cubicBezTo>
                  <a:cubicBezTo>
                    <a:pt x="527564" y="204740"/>
                    <a:pt x="534396" y="163137"/>
                    <a:pt x="520700" y="204226"/>
                  </a:cubicBezTo>
                  <a:cubicBezTo>
                    <a:pt x="535517" y="206343"/>
                    <a:pt x="550314" y="208598"/>
                    <a:pt x="565150" y="210576"/>
                  </a:cubicBezTo>
                  <a:cubicBezTo>
                    <a:pt x="582065" y="212831"/>
                    <a:pt x="599486" y="212436"/>
                    <a:pt x="615950" y="216926"/>
                  </a:cubicBezTo>
                  <a:cubicBezTo>
                    <a:pt x="623313" y="218934"/>
                    <a:pt x="627854" y="226946"/>
                    <a:pt x="635000" y="229626"/>
                  </a:cubicBezTo>
                  <a:cubicBezTo>
                    <a:pt x="645106" y="233416"/>
                    <a:pt x="656167" y="233859"/>
                    <a:pt x="666750" y="235976"/>
                  </a:cubicBezTo>
                  <a:cubicBezTo>
                    <a:pt x="681763" y="250989"/>
                    <a:pt x="692193" y="263215"/>
                    <a:pt x="711200" y="274076"/>
                  </a:cubicBezTo>
                  <a:cubicBezTo>
                    <a:pt x="717012" y="277397"/>
                    <a:pt x="724263" y="277433"/>
                    <a:pt x="730250" y="280426"/>
                  </a:cubicBezTo>
                  <a:cubicBezTo>
                    <a:pt x="779489" y="305045"/>
                    <a:pt x="720467" y="283515"/>
                    <a:pt x="768350" y="299476"/>
                  </a:cubicBezTo>
                  <a:cubicBezTo>
                    <a:pt x="803207" y="297426"/>
                    <a:pt x="902949" y="286183"/>
                    <a:pt x="946150" y="299476"/>
                  </a:cubicBezTo>
                  <a:cubicBezTo>
                    <a:pt x="953444" y="301720"/>
                    <a:pt x="954617" y="312176"/>
                    <a:pt x="958850" y="318526"/>
                  </a:cubicBezTo>
                  <a:cubicBezTo>
                    <a:pt x="984250" y="314293"/>
                    <a:pt x="1011141" y="315389"/>
                    <a:pt x="1035050" y="305826"/>
                  </a:cubicBezTo>
                  <a:cubicBezTo>
                    <a:pt x="1073015" y="290640"/>
                    <a:pt x="1055986" y="296731"/>
                    <a:pt x="1085850" y="286776"/>
                  </a:cubicBezTo>
                  <a:cubicBezTo>
                    <a:pt x="1090083" y="274076"/>
                    <a:pt x="1094317" y="261376"/>
                    <a:pt x="1098550" y="248676"/>
                  </a:cubicBezTo>
                  <a:cubicBezTo>
                    <a:pt x="1101109" y="241000"/>
                    <a:pt x="1160432" y="231799"/>
                    <a:pt x="1168400" y="229626"/>
                  </a:cubicBezTo>
                  <a:cubicBezTo>
                    <a:pt x="1240483" y="209967"/>
                    <a:pt x="1180116" y="226943"/>
                    <a:pt x="1225550" y="204226"/>
                  </a:cubicBezTo>
                  <a:cubicBezTo>
                    <a:pt x="1231537" y="201233"/>
                    <a:pt x="1238613" y="200869"/>
                    <a:pt x="1244600" y="197876"/>
                  </a:cubicBezTo>
                  <a:cubicBezTo>
                    <a:pt x="1251426" y="194463"/>
                    <a:pt x="1256824" y="188589"/>
                    <a:pt x="1263650" y="185176"/>
                  </a:cubicBezTo>
                  <a:cubicBezTo>
                    <a:pt x="1269637" y="182183"/>
                    <a:pt x="1276485" y="181312"/>
                    <a:pt x="1282700" y="178826"/>
                  </a:cubicBezTo>
                  <a:cubicBezTo>
                    <a:pt x="1287094" y="177068"/>
                    <a:pt x="1291167" y="174593"/>
                    <a:pt x="1295400" y="172476"/>
                  </a:cubicBezTo>
                </a:path>
              </a:pathLst>
            </a:custGeom>
            <a:noFill/>
            <a:ln w="31750" cap="flat" cmpd="sng">
              <a:solidFill>
                <a:srgbClr val="000000"/>
              </a:solidFill>
              <a:prstDash val="solid"/>
              <a:round/>
              <a:headEnd/>
              <a:tailEnd type="triangle" w="med" len="med"/>
            </a:ln>
            <a:effectLst/>
          </p:spPr>
          <p:txBody>
            <a:bodyPr vert="horz" wrap="square" lIns="36576" tIns="36576" rIns="36576" bIns="36576" numCol="1" anchor="t" anchorCtr="0" compatLnSpc="1">
              <a:prstTxWarp prst="textNoShape">
                <a:avLst/>
              </a:prstTxWarp>
            </a:bodyPr>
            <a:lstStyle/>
            <a:p>
              <a:endParaRPr lang="en-GB"/>
            </a:p>
          </p:txBody>
        </p:sp>
        <p:sp>
          <p:nvSpPr>
            <p:cNvPr id="91157" name="Freeform 21"/>
            <p:cNvSpPr>
              <a:spLocks/>
            </p:cNvSpPr>
            <p:nvPr/>
          </p:nvSpPr>
          <p:spPr bwMode="auto">
            <a:xfrm>
              <a:off x="111817150" y="107219750"/>
              <a:ext cx="552450" cy="533400"/>
            </a:xfrm>
            <a:custGeom>
              <a:avLst/>
              <a:gdLst/>
              <a:ahLst/>
              <a:cxnLst>
                <a:cxn ang="0">
                  <a:pos x="552450" y="533400"/>
                </a:cxn>
                <a:cxn ang="0">
                  <a:pos x="495300" y="495300"/>
                </a:cxn>
                <a:cxn ang="0">
                  <a:pos x="457200" y="476250"/>
                </a:cxn>
                <a:cxn ang="0">
                  <a:pos x="438150" y="457200"/>
                </a:cxn>
                <a:cxn ang="0">
                  <a:pos x="400050" y="438150"/>
                </a:cxn>
                <a:cxn ang="0">
                  <a:pos x="387350" y="419100"/>
                </a:cxn>
                <a:cxn ang="0">
                  <a:pos x="368300" y="412750"/>
                </a:cxn>
                <a:cxn ang="0">
                  <a:pos x="330200" y="387350"/>
                </a:cxn>
                <a:cxn ang="0">
                  <a:pos x="311150" y="374650"/>
                </a:cxn>
                <a:cxn ang="0">
                  <a:pos x="292100" y="361950"/>
                </a:cxn>
                <a:cxn ang="0">
                  <a:pos x="285750" y="342900"/>
                </a:cxn>
                <a:cxn ang="0">
                  <a:pos x="184150" y="317500"/>
                </a:cxn>
                <a:cxn ang="0">
                  <a:pos x="165100" y="311150"/>
                </a:cxn>
                <a:cxn ang="0">
                  <a:pos x="146050" y="273050"/>
                </a:cxn>
                <a:cxn ang="0">
                  <a:pos x="127000" y="203200"/>
                </a:cxn>
                <a:cxn ang="0">
                  <a:pos x="114300" y="184150"/>
                </a:cxn>
                <a:cxn ang="0">
                  <a:pos x="95250" y="177800"/>
                </a:cxn>
                <a:cxn ang="0">
                  <a:pos x="76200" y="139700"/>
                </a:cxn>
                <a:cxn ang="0">
                  <a:pos x="63500" y="120650"/>
                </a:cxn>
                <a:cxn ang="0">
                  <a:pos x="44450" y="82550"/>
                </a:cxn>
                <a:cxn ang="0">
                  <a:pos x="25400" y="76200"/>
                </a:cxn>
                <a:cxn ang="0">
                  <a:pos x="6350" y="19050"/>
                </a:cxn>
                <a:cxn ang="0">
                  <a:pos x="0" y="0"/>
                </a:cxn>
              </a:cxnLst>
              <a:rect l="0" t="0" r="r" b="b"/>
              <a:pathLst>
                <a:path w="552450" h="533400">
                  <a:moveTo>
                    <a:pt x="552450" y="533400"/>
                  </a:moveTo>
                  <a:cubicBezTo>
                    <a:pt x="533400" y="520700"/>
                    <a:pt x="514350" y="508000"/>
                    <a:pt x="495300" y="495300"/>
                  </a:cubicBezTo>
                  <a:cubicBezTo>
                    <a:pt x="438022" y="457115"/>
                    <a:pt x="517151" y="526209"/>
                    <a:pt x="457200" y="476250"/>
                  </a:cubicBezTo>
                  <a:cubicBezTo>
                    <a:pt x="450301" y="470501"/>
                    <a:pt x="445049" y="462949"/>
                    <a:pt x="438150" y="457200"/>
                  </a:cubicBezTo>
                  <a:cubicBezTo>
                    <a:pt x="421737" y="443523"/>
                    <a:pt x="419143" y="444514"/>
                    <a:pt x="400050" y="438150"/>
                  </a:cubicBezTo>
                  <a:cubicBezTo>
                    <a:pt x="395817" y="431800"/>
                    <a:pt x="393309" y="423868"/>
                    <a:pt x="387350" y="419100"/>
                  </a:cubicBezTo>
                  <a:cubicBezTo>
                    <a:pt x="382123" y="414919"/>
                    <a:pt x="374151" y="416001"/>
                    <a:pt x="368300" y="412750"/>
                  </a:cubicBezTo>
                  <a:cubicBezTo>
                    <a:pt x="354957" y="405337"/>
                    <a:pt x="342900" y="395817"/>
                    <a:pt x="330200" y="387350"/>
                  </a:cubicBezTo>
                  <a:cubicBezTo>
                    <a:pt x="323850" y="383117"/>
                    <a:pt x="317500" y="378883"/>
                    <a:pt x="311150" y="374650"/>
                  </a:cubicBezTo>
                  <a:cubicBezTo>
                    <a:pt x="304800" y="370417"/>
                    <a:pt x="292100" y="361950"/>
                    <a:pt x="292100" y="361950"/>
                  </a:cubicBezTo>
                  <a:cubicBezTo>
                    <a:pt x="289983" y="355600"/>
                    <a:pt x="288743" y="348887"/>
                    <a:pt x="285750" y="342900"/>
                  </a:cubicBezTo>
                  <a:cubicBezTo>
                    <a:pt x="264136" y="299671"/>
                    <a:pt x="251213" y="322290"/>
                    <a:pt x="184150" y="317500"/>
                  </a:cubicBezTo>
                  <a:cubicBezTo>
                    <a:pt x="177800" y="315383"/>
                    <a:pt x="170327" y="315331"/>
                    <a:pt x="165100" y="311150"/>
                  </a:cubicBezTo>
                  <a:cubicBezTo>
                    <a:pt x="155400" y="303390"/>
                    <a:pt x="148926" y="284554"/>
                    <a:pt x="146050" y="273050"/>
                  </a:cubicBezTo>
                  <a:cubicBezTo>
                    <a:pt x="141279" y="253966"/>
                    <a:pt x="137898" y="219547"/>
                    <a:pt x="127000" y="203200"/>
                  </a:cubicBezTo>
                  <a:cubicBezTo>
                    <a:pt x="122767" y="196850"/>
                    <a:pt x="120259" y="188918"/>
                    <a:pt x="114300" y="184150"/>
                  </a:cubicBezTo>
                  <a:cubicBezTo>
                    <a:pt x="109073" y="179969"/>
                    <a:pt x="101600" y="179917"/>
                    <a:pt x="95250" y="177800"/>
                  </a:cubicBezTo>
                  <a:cubicBezTo>
                    <a:pt x="58854" y="123205"/>
                    <a:pt x="102490" y="192280"/>
                    <a:pt x="76200" y="139700"/>
                  </a:cubicBezTo>
                  <a:cubicBezTo>
                    <a:pt x="72787" y="132874"/>
                    <a:pt x="66913" y="127476"/>
                    <a:pt x="63500" y="120650"/>
                  </a:cubicBezTo>
                  <a:cubicBezTo>
                    <a:pt x="55831" y="105312"/>
                    <a:pt x="59615" y="94682"/>
                    <a:pt x="44450" y="82550"/>
                  </a:cubicBezTo>
                  <a:cubicBezTo>
                    <a:pt x="39223" y="78369"/>
                    <a:pt x="31750" y="78317"/>
                    <a:pt x="25400" y="76200"/>
                  </a:cubicBezTo>
                  <a:cubicBezTo>
                    <a:pt x="19050" y="57150"/>
                    <a:pt x="12700" y="38100"/>
                    <a:pt x="6350" y="19050"/>
                  </a:cubicBezTo>
                  <a:cubicBezTo>
                    <a:pt x="4233" y="12700"/>
                    <a:pt x="0" y="0"/>
                    <a:pt x="0" y="0"/>
                  </a:cubicBezTo>
                </a:path>
              </a:pathLst>
            </a:custGeom>
            <a:noFill/>
            <a:ln w="31750" cap="flat" cmpd="sng">
              <a:solidFill>
                <a:srgbClr val="000000"/>
              </a:solidFill>
              <a:prstDash val="solid"/>
              <a:round/>
              <a:headEnd/>
              <a:tailEnd type="triangle" w="med" len="med"/>
            </a:ln>
            <a:effectLst/>
          </p:spPr>
          <p:txBody>
            <a:bodyPr vert="horz" wrap="square" lIns="36576" tIns="36576" rIns="36576" bIns="36576" numCol="1" anchor="t" anchorCtr="0" compatLnSpc="1">
              <a:prstTxWarp prst="textNoShape">
                <a:avLst/>
              </a:prstTxWarp>
            </a:bodyPr>
            <a:lstStyle/>
            <a:p>
              <a:endParaRPr lang="en-GB"/>
            </a:p>
          </p:txBody>
        </p:sp>
        <p:sp>
          <p:nvSpPr>
            <p:cNvPr id="91158" name="Freeform 22"/>
            <p:cNvSpPr>
              <a:spLocks/>
            </p:cNvSpPr>
            <p:nvPr/>
          </p:nvSpPr>
          <p:spPr bwMode="auto">
            <a:xfrm>
              <a:off x="109245400" y="106800650"/>
              <a:ext cx="2482850" cy="740758"/>
            </a:xfrm>
            <a:custGeom>
              <a:avLst/>
              <a:gdLst/>
              <a:ahLst/>
              <a:cxnLst>
                <a:cxn ang="0">
                  <a:pos x="2444750" y="374650"/>
                </a:cxn>
                <a:cxn ang="0">
                  <a:pos x="2413000" y="400050"/>
                </a:cxn>
                <a:cxn ang="0">
                  <a:pos x="2387600" y="425450"/>
                </a:cxn>
                <a:cxn ang="0">
                  <a:pos x="2311400" y="469900"/>
                </a:cxn>
                <a:cxn ang="0">
                  <a:pos x="2222500" y="558800"/>
                </a:cxn>
                <a:cxn ang="0">
                  <a:pos x="2171700" y="628650"/>
                </a:cxn>
                <a:cxn ang="0">
                  <a:pos x="2133600" y="654050"/>
                </a:cxn>
                <a:cxn ang="0">
                  <a:pos x="2006600" y="692150"/>
                </a:cxn>
                <a:cxn ang="0">
                  <a:pos x="1949450" y="723900"/>
                </a:cxn>
                <a:cxn ang="0">
                  <a:pos x="1828800" y="730250"/>
                </a:cxn>
                <a:cxn ang="0">
                  <a:pos x="1784350" y="685800"/>
                </a:cxn>
                <a:cxn ang="0">
                  <a:pos x="1631950" y="641350"/>
                </a:cxn>
                <a:cxn ang="0">
                  <a:pos x="1574800" y="609600"/>
                </a:cxn>
                <a:cxn ang="0">
                  <a:pos x="1536700" y="590550"/>
                </a:cxn>
                <a:cxn ang="0">
                  <a:pos x="1492250" y="552450"/>
                </a:cxn>
                <a:cxn ang="0">
                  <a:pos x="1435100" y="527050"/>
                </a:cxn>
                <a:cxn ang="0">
                  <a:pos x="1339850" y="501650"/>
                </a:cxn>
                <a:cxn ang="0">
                  <a:pos x="1301750" y="482600"/>
                </a:cxn>
                <a:cxn ang="0">
                  <a:pos x="1263650" y="463550"/>
                </a:cxn>
                <a:cxn ang="0">
                  <a:pos x="1219200" y="425450"/>
                </a:cxn>
                <a:cxn ang="0">
                  <a:pos x="1168400" y="412750"/>
                </a:cxn>
                <a:cxn ang="0">
                  <a:pos x="1104900" y="374650"/>
                </a:cxn>
                <a:cxn ang="0">
                  <a:pos x="958850" y="336550"/>
                </a:cxn>
                <a:cxn ang="0">
                  <a:pos x="869950" y="349250"/>
                </a:cxn>
                <a:cxn ang="0">
                  <a:pos x="609600" y="374650"/>
                </a:cxn>
                <a:cxn ang="0">
                  <a:pos x="577850" y="342900"/>
                </a:cxn>
                <a:cxn ang="0">
                  <a:pos x="450850" y="355600"/>
                </a:cxn>
                <a:cxn ang="0">
                  <a:pos x="361950" y="381000"/>
                </a:cxn>
                <a:cxn ang="0">
                  <a:pos x="304800" y="342900"/>
                </a:cxn>
                <a:cxn ang="0">
                  <a:pos x="127000" y="355600"/>
                </a:cxn>
                <a:cxn ang="0">
                  <a:pos x="57150" y="323850"/>
                </a:cxn>
                <a:cxn ang="0">
                  <a:pos x="44450" y="171450"/>
                </a:cxn>
                <a:cxn ang="0">
                  <a:pos x="44450" y="57150"/>
                </a:cxn>
                <a:cxn ang="0">
                  <a:pos x="0" y="0"/>
                </a:cxn>
              </a:cxnLst>
              <a:rect l="0" t="0" r="r" b="b"/>
              <a:pathLst>
                <a:path w="2482850" h="740758">
                  <a:moveTo>
                    <a:pt x="2482850" y="361950"/>
                  </a:moveTo>
                  <a:cubicBezTo>
                    <a:pt x="2470150" y="366183"/>
                    <a:pt x="2457450" y="370417"/>
                    <a:pt x="2444750" y="374650"/>
                  </a:cubicBezTo>
                  <a:cubicBezTo>
                    <a:pt x="2438400" y="376767"/>
                    <a:pt x="2425700" y="381000"/>
                    <a:pt x="2425700" y="381000"/>
                  </a:cubicBezTo>
                  <a:cubicBezTo>
                    <a:pt x="2421467" y="387350"/>
                    <a:pt x="2418959" y="395282"/>
                    <a:pt x="2413000" y="400050"/>
                  </a:cubicBezTo>
                  <a:cubicBezTo>
                    <a:pt x="2407773" y="404231"/>
                    <a:pt x="2398683" y="401667"/>
                    <a:pt x="2393950" y="406400"/>
                  </a:cubicBezTo>
                  <a:cubicBezTo>
                    <a:pt x="2389217" y="411133"/>
                    <a:pt x="2392333" y="420717"/>
                    <a:pt x="2387600" y="425450"/>
                  </a:cubicBezTo>
                  <a:cubicBezTo>
                    <a:pt x="2347557" y="465493"/>
                    <a:pt x="2362390" y="441230"/>
                    <a:pt x="2330450" y="457200"/>
                  </a:cubicBezTo>
                  <a:cubicBezTo>
                    <a:pt x="2323624" y="460613"/>
                    <a:pt x="2317750" y="465667"/>
                    <a:pt x="2311400" y="469900"/>
                  </a:cubicBezTo>
                  <a:cubicBezTo>
                    <a:pt x="2282370" y="527961"/>
                    <a:pt x="2321902" y="459398"/>
                    <a:pt x="2260600" y="520700"/>
                  </a:cubicBezTo>
                  <a:cubicBezTo>
                    <a:pt x="2247900" y="533400"/>
                    <a:pt x="2222500" y="558800"/>
                    <a:pt x="2222500" y="558800"/>
                  </a:cubicBezTo>
                  <a:cubicBezTo>
                    <a:pt x="2220383" y="565150"/>
                    <a:pt x="2219401" y="571999"/>
                    <a:pt x="2216150" y="577850"/>
                  </a:cubicBezTo>
                  <a:cubicBezTo>
                    <a:pt x="2201496" y="604227"/>
                    <a:pt x="2195960" y="616520"/>
                    <a:pt x="2171700" y="628650"/>
                  </a:cubicBezTo>
                  <a:cubicBezTo>
                    <a:pt x="2165713" y="631643"/>
                    <a:pt x="2159000" y="632883"/>
                    <a:pt x="2152650" y="635000"/>
                  </a:cubicBezTo>
                  <a:cubicBezTo>
                    <a:pt x="2146300" y="641350"/>
                    <a:pt x="2141450" y="649689"/>
                    <a:pt x="2133600" y="654050"/>
                  </a:cubicBezTo>
                  <a:cubicBezTo>
                    <a:pt x="2116030" y="663811"/>
                    <a:pt x="2089706" y="667218"/>
                    <a:pt x="2070100" y="673100"/>
                  </a:cubicBezTo>
                  <a:cubicBezTo>
                    <a:pt x="1992801" y="696290"/>
                    <a:pt x="2065144" y="677514"/>
                    <a:pt x="2006600" y="692150"/>
                  </a:cubicBezTo>
                  <a:cubicBezTo>
                    <a:pt x="1952005" y="728546"/>
                    <a:pt x="2021080" y="684910"/>
                    <a:pt x="1968500" y="711200"/>
                  </a:cubicBezTo>
                  <a:cubicBezTo>
                    <a:pt x="1961674" y="714613"/>
                    <a:pt x="1956424" y="720800"/>
                    <a:pt x="1949450" y="723900"/>
                  </a:cubicBezTo>
                  <a:cubicBezTo>
                    <a:pt x="1937217" y="729337"/>
                    <a:pt x="1911350" y="736600"/>
                    <a:pt x="1911350" y="736600"/>
                  </a:cubicBezTo>
                  <a:cubicBezTo>
                    <a:pt x="1883833" y="734483"/>
                    <a:pt x="1854319" y="740758"/>
                    <a:pt x="1828800" y="730250"/>
                  </a:cubicBezTo>
                  <a:cubicBezTo>
                    <a:pt x="1814686" y="724438"/>
                    <a:pt x="1811867" y="704850"/>
                    <a:pt x="1803400" y="692150"/>
                  </a:cubicBezTo>
                  <a:cubicBezTo>
                    <a:pt x="1799687" y="686581"/>
                    <a:pt x="1790201" y="689051"/>
                    <a:pt x="1784350" y="685800"/>
                  </a:cubicBezTo>
                  <a:cubicBezTo>
                    <a:pt x="1711088" y="645099"/>
                    <a:pt x="1784763" y="663609"/>
                    <a:pt x="1670050" y="654050"/>
                  </a:cubicBezTo>
                  <a:cubicBezTo>
                    <a:pt x="1657350" y="649817"/>
                    <a:pt x="1644650" y="645583"/>
                    <a:pt x="1631950" y="641350"/>
                  </a:cubicBezTo>
                  <a:cubicBezTo>
                    <a:pt x="1625600" y="639233"/>
                    <a:pt x="1618469" y="638713"/>
                    <a:pt x="1612900" y="635000"/>
                  </a:cubicBezTo>
                  <a:cubicBezTo>
                    <a:pt x="1600200" y="626533"/>
                    <a:pt x="1587500" y="618067"/>
                    <a:pt x="1574800" y="609600"/>
                  </a:cubicBezTo>
                  <a:cubicBezTo>
                    <a:pt x="1568450" y="605367"/>
                    <a:pt x="1562990" y="599313"/>
                    <a:pt x="1555750" y="596900"/>
                  </a:cubicBezTo>
                  <a:cubicBezTo>
                    <a:pt x="1549400" y="594783"/>
                    <a:pt x="1542687" y="593543"/>
                    <a:pt x="1536700" y="590550"/>
                  </a:cubicBezTo>
                  <a:cubicBezTo>
                    <a:pt x="1487461" y="565931"/>
                    <a:pt x="1546483" y="587461"/>
                    <a:pt x="1498600" y="571500"/>
                  </a:cubicBezTo>
                  <a:cubicBezTo>
                    <a:pt x="1496483" y="565150"/>
                    <a:pt x="1497697" y="556341"/>
                    <a:pt x="1492250" y="552450"/>
                  </a:cubicBezTo>
                  <a:cubicBezTo>
                    <a:pt x="1481357" y="544669"/>
                    <a:pt x="1466850" y="543983"/>
                    <a:pt x="1454150" y="539750"/>
                  </a:cubicBezTo>
                  <a:cubicBezTo>
                    <a:pt x="1446910" y="537337"/>
                    <a:pt x="1441926" y="530463"/>
                    <a:pt x="1435100" y="527050"/>
                  </a:cubicBezTo>
                  <a:cubicBezTo>
                    <a:pt x="1416932" y="517966"/>
                    <a:pt x="1397461" y="519228"/>
                    <a:pt x="1377950" y="514350"/>
                  </a:cubicBezTo>
                  <a:cubicBezTo>
                    <a:pt x="1364963" y="511103"/>
                    <a:pt x="1352550" y="505883"/>
                    <a:pt x="1339850" y="501650"/>
                  </a:cubicBezTo>
                  <a:cubicBezTo>
                    <a:pt x="1333500" y="499533"/>
                    <a:pt x="1326369" y="499013"/>
                    <a:pt x="1320800" y="495300"/>
                  </a:cubicBezTo>
                  <a:cubicBezTo>
                    <a:pt x="1314450" y="491067"/>
                    <a:pt x="1308576" y="486013"/>
                    <a:pt x="1301750" y="482600"/>
                  </a:cubicBezTo>
                  <a:cubicBezTo>
                    <a:pt x="1295763" y="479607"/>
                    <a:pt x="1288687" y="479243"/>
                    <a:pt x="1282700" y="476250"/>
                  </a:cubicBezTo>
                  <a:cubicBezTo>
                    <a:pt x="1275874" y="472837"/>
                    <a:pt x="1270476" y="466963"/>
                    <a:pt x="1263650" y="463550"/>
                  </a:cubicBezTo>
                  <a:cubicBezTo>
                    <a:pt x="1211070" y="437260"/>
                    <a:pt x="1280145" y="480896"/>
                    <a:pt x="1225550" y="444500"/>
                  </a:cubicBezTo>
                  <a:cubicBezTo>
                    <a:pt x="1223433" y="438150"/>
                    <a:pt x="1224769" y="429163"/>
                    <a:pt x="1219200" y="425450"/>
                  </a:cubicBezTo>
                  <a:cubicBezTo>
                    <a:pt x="1210220" y="419463"/>
                    <a:pt x="1197921" y="421718"/>
                    <a:pt x="1187450" y="419100"/>
                  </a:cubicBezTo>
                  <a:cubicBezTo>
                    <a:pt x="1180956" y="417477"/>
                    <a:pt x="1174387" y="415743"/>
                    <a:pt x="1168400" y="412750"/>
                  </a:cubicBezTo>
                  <a:cubicBezTo>
                    <a:pt x="1148744" y="402922"/>
                    <a:pt x="1144084" y="392505"/>
                    <a:pt x="1123950" y="381000"/>
                  </a:cubicBezTo>
                  <a:cubicBezTo>
                    <a:pt x="1118138" y="377679"/>
                    <a:pt x="1111250" y="376767"/>
                    <a:pt x="1104900" y="374650"/>
                  </a:cubicBezTo>
                  <a:cubicBezTo>
                    <a:pt x="1087774" y="361805"/>
                    <a:pt x="1080921" y="352482"/>
                    <a:pt x="1060450" y="349250"/>
                  </a:cubicBezTo>
                  <a:cubicBezTo>
                    <a:pt x="1026737" y="343927"/>
                    <a:pt x="958850" y="336550"/>
                    <a:pt x="958850" y="336550"/>
                  </a:cubicBezTo>
                  <a:cubicBezTo>
                    <a:pt x="932212" y="309912"/>
                    <a:pt x="931079" y="298950"/>
                    <a:pt x="876300" y="323850"/>
                  </a:cubicBezTo>
                  <a:cubicBezTo>
                    <a:pt x="868355" y="327461"/>
                    <a:pt x="872067" y="340783"/>
                    <a:pt x="869950" y="349250"/>
                  </a:cubicBezTo>
                  <a:cubicBezTo>
                    <a:pt x="781218" y="319673"/>
                    <a:pt x="803250" y="324605"/>
                    <a:pt x="615950" y="349250"/>
                  </a:cubicBezTo>
                  <a:cubicBezTo>
                    <a:pt x="607297" y="350389"/>
                    <a:pt x="611717" y="366183"/>
                    <a:pt x="609600" y="374650"/>
                  </a:cubicBezTo>
                  <a:cubicBezTo>
                    <a:pt x="603250" y="370417"/>
                    <a:pt x="595946" y="367346"/>
                    <a:pt x="590550" y="361950"/>
                  </a:cubicBezTo>
                  <a:cubicBezTo>
                    <a:pt x="585154" y="356554"/>
                    <a:pt x="585300" y="344556"/>
                    <a:pt x="577850" y="342900"/>
                  </a:cubicBezTo>
                  <a:cubicBezTo>
                    <a:pt x="563239" y="339653"/>
                    <a:pt x="548293" y="347761"/>
                    <a:pt x="533400" y="349250"/>
                  </a:cubicBezTo>
                  <a:cubicBezTo>
                    <a:pt x="505939" y="351996"/>
                    <a:pt x="478367" y="353483"/>
                    <a:pt x="450850" y="355600"/>
                  </a:cubicBezTo>
                  <a:cubicBezTo>
                    <a:pt x="431800" y="361950"/>
                    <a:pt x="412750" y="368300"/>
                    <a:pt x="393700" y="374650"/>
                  </a:cubicBezTo>
                  <a:cubicBezTo>
                    <a:pt x="383461" y="378063"/>
                    <a:pt x="372533" y="378883"/>
                    <a:pt x="361950" y="381000"/>
                  </a:cubicBezTo>
                  <a:cubicBezTo>
                    <a:pt x="342519" y="376142"/>
                    <a:pt x="332118" y="376568"/>
                    <a:pt x="317500" y="361950"/>
                  </a:cubicBezTo>
                  <a:cubicBezTo>
                    <a:pt x="312104" y="356554"/>
                    <a:pt x="309033" y="349250"/>
                    <a:pt x="304800" y="342900"/>
                  </a:cubicBezTo>
                  <a:cubicBezTo>
                    <a:pt x="256117" y="345017"/>
                    <a:pt x="207355" y="345778"/>
                    <a:pt x="158750" y="349250"/>
                  </a:cubicBezTo>
                  <a:cubicBezTo>
                    <a:pt x="147985" y="350019"/>
                    <a:pt x="137667" y="353959"/>
                    <a:pt x="127000" y="355600"/>
                  </a:cubicBezTo>
                  <a:cubicBezTo>
                    <a:pt x="110133" y="358195"/>
                    <a:pt x="93133" y="359833"/>
                    <a:pt x="76200" y="361950"/>
                  </a:cubicBezTo>
                  <a:cubicBezTo>
                    <a:pt x="60239" y="314067"/>
                    <a:pt x="81769" y="373089"/>
                    <a:pt x="57150" y="323850"/>
                  </a:cubicBezTo>
                  <a:cubicBezTo>
                    <a:pt x="30860" y="271270"/>
                    <a:pt x="74496" y="340345"/>
                    <a:pt x="38100" y="285750"/>
                  </a:cubicBezTo>
                  <a:cubicBezTo>
                    <a:pt x="40217" y="247650"/>
                    <a:pt x="40832" y="209437"/>
                    <a:pt x="44450" y="171450"/>
                  </a:cubicBezTo>
                  <a:cubicBezTo>
                    <a:pt x="45085" y="164787"/>
                    <a:pt x="50800" y="159093"/>
                    <a:pt x="50800" y="152400"/>
                  </a:cubicBezTo>
                  <a:cubicBezTo>
                    <a:pt x="50800" y="120580"/>
                    <a:pt x="49413" y="88581"/>
                    <a:pt x="44450" y="57150"/>
                  </a:cubicBezTo>
                  <a:cubicBezTo>
                    <a:pt x="43516" y="51236"/>
                    <a:pt x="24763" y="18413"/>
                    <a:pt x="19050" y="12700"/>
                  </a:cubicBezTo>
                  <a:cubicBezTo>
                    <a:pt x="13654" y="7304"/>
                    <a:pt x="0" y="0"/>
                    <a:pt x="0" y="0"/>
                  </a:cubicBezTo>
                </a:path>
              </a:pathLst>
            </a:custGeom>
            <a:noFill/>
            <a:ln w="31750" cap="flat" cmpd="sng">
              <a:solidFill>
                <a:srgbClr val="000000"/>
              </a:solidFill>
              <a:prstDash val="solid"/>
              <a:round/>
              <a:headEnd/>
              <a:tailEnd type="triangle" w="med" len="med"/>
            </a:ln>
            <a:effectLst/>
          </p:spPr>
          <p:txBody>
            <a:bodyPr vert="horz" wrap="square" lIns="36576" tIns="36576" rIns="36576" bIns="36576" numCol="1" anchor="t" anchorCtr="0" compatLnSpc="1">
              <a:prstTxWarp prst="textNoShape">
                <a:avLst/>
              </a:prstTxWarp>
            </a:bodyPr>
            <a:lstStyle/>
            <a:p>
              <a:endParaRPr lang="en-GB"/>
            </a:p>
          </p:txBody>
        </p:sp>
      </p:grpSp>
      <p:sp>
        <p:nvSpPr>
          <p:cNvPr id="91159" name="Text Box 23"/>
          <p:cNvSpPr txBox="1">
            <a:spLocks noChangeArrowheads="1"/>
          </p:cNvSpPr>
          <p:nvPr/>
        </p:nvSpPr>
        <p:spPr bwMode="auto">
          <a:xfrm>
            <a:off x="528557" y="318361"/>
            <a:ext cx="6119813" cy="50323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rgbClr val="000000"/>
                </a:solidFill>
                <a:effectLst/>
                <a:latin typeface="Arial Narrow" pitchFamily="34" charset="0"/>
                <a:cs typeface="Arial" pitchFamily="34" charset="0"/>
              </a:rPr>
              <a:t>1066: </a:t>
            </a:r>
            <a:r>
              <a:rPr kumimoji="0" lang="en-GB" sz="3600" b="1" i="0" u="none" strike="noStrike" cap="none" normalizeH="0" baseline="0" dirty="0" smtClean="0">
                <a:ln>
                  <a:noFill/>
                </a:ln>
                <a:solidFill>
                  <a:srgbClr val="000000"/>
                </a:solidFill>
                <a:effectLst/>
                <a:latin typeface="Arial Narrow" pitchFamily="34" charset="0"/>
                <a:cs typeface="Arial" pitchFamily="34" charset="0"/>
              </a:rPr>
              <a:t>THE</a:t>
            </a:r>
            <a:r>
              <a:rPr kumimoji="0" lang="en-GB" sz="3200" b="1" i="0" u="none" strike="noStrike" cap="none" normalizeH="0" baseline="0" dirty="0" smtClean="0">
                <a:ln>
                  <a:noFill/>
                </a:ln>
                <a:solidFill>
                  <a:srgbClr val="000000"/>
                </a:solidFill>
                <a:effectLst/>
                <a:latin typeface="Arial Narrow" pitchFamily="34" charset="0"/>
                <a:cs typeface="Arial" pitchFamily="34" charset="0"/>
              </a:rPr>
              <a:t> NORMANS INVADE KENT!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0" name="Text Box 24"/>
          <p:cNvSpPr txBox="1">
            <a:spLocks noChangeArrowheads="1"/>
          </p:cNvSpPr>
          <p:nvPr/>
        </p:nvSpPr>
        <p:spPr bwMode="auto">
          <a:xfrm>
            <a:off x="441622" y="976852"/>
            <a:ext cx="6687598" cy="130139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900" b="0" i="0" u="none" strike="noStrike" cap="none" normalizeH="0" baseline="0" dirty="0" smtClean="0">
                <a:ln>
                  <a:noFill/>
                </a:ln>
                <a:solidFill>
                  <a:srgbClr val="000000"/>
                </a:solidFill>
                <a:effectLst/>
                <a:latin typeface="Arial" pitchFamily="34" charset="0"/>
                <a:cs typeface="Arial" pitchFamily="34" charset="0"/>
              </a:rPr>
              <a:t>Soon after winning the Battle of Hastings on 14 October 1066, Duke William and about 5,000 Norman soldiers marched into Kent. He wanted to capture London but needed to take control of Kent first.</a:t>
            </a:r>
            <a:endParaRPr kumimoji="0" lang="en-US" sz="19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1" name="Text Box 25"/>
          <p:cNvSpPr txBox="1">
            <a:spLocks noChangeArrowheads="1"/>
          </p:cNvSpPr>
          <p:nvPr/>
        </p:nvSpPr>
        <p:spPr bwMode="auto">
          <a:xfrm>
            <a:off x="428141" y="2256322"/>
            <a:ext cx="6856062" cy="406717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pPr>
            <a:r>
              <a:rPr kumimoji="0" lang="en-GB" b="0" i="0" u="none" strike="noStrike" cap="none" normalizeH="0" baseline="0" dirty="0" smtClean="0">
                <a:ln>
                  <a:noFill/>
                </a:ln>
                <a:solidFill>
                  <a:srgbClr val="000000"/>
                </a:solidFill>
                <a:effectLst/>
                <a:latin typeface="Arial" pitchFamily="34" charset="0"/>
                <a:cs typeface="Arial" pitchFamily="34" charset="0"/>
              </a:rPr>
              <a:t>They attacked Romney burning the town and killing many of the townspeople. According to William of Poitiers, the Duke’s priest, there was ‘heavy loss on both sides’</a:t>
            </a:r>
          </a:p>
          <a:p>
            <a:pPr marL="0" marR="0" lvl="0" indent="0" algn="l" defTabSz="914400" rtl="0" eaLnBrk="1" fontAlgn="base" latinLnBrk="0" hangingPunct="1">
              <a:lnSpc>
                <a:spcPct val="100000"/>
              </a:lnSpc>
              <a:spcBef>
                <a:spcPct val="0"/>
              </a:spcBef>
              <a:spcAft>
                <a:spcPts val="400"/>
              </a:spcAft>
              <a:buClrTx/>
              <a:buSzTx/>
              <a:buFontTx/>
              <a:buNone/>
            </a:pPr>
            <a:endParaRPr kumimoji="0" lang="en-GB" sz="8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400"/>
              </a:spcAft>
              <a:buClrTx/>
              <a:buSzTx/>
              <a:buFontTx/>
              <a:buNone/>
            </a:pPr>
            <a:r>
              <a:rPr kumimoji="0" lang="en-GB" b="0" i="0" u="none" strike="noStrike" cap="none" normalizeH="0" baseline="0" dirty="0" smtClean="0">
                <a:ln>
                  <a:noFill/>
                </a:ln>
                <a:solidFill>
                  <a:srgbClr val="000000"/>
                </a:solidFill>
                <a:effectLst/>
                <a:latin typeface="Arial" pitchFamily="34" charset="0"/>
                <a:cs typeface="Arial" pitchFamily="34" charset="0"/>
              </a:rPr>
              <a:t>When they reached Dover the townsfolk surrendered but the town’s defences were burnt down. The Normans built new defences and left soldiers in charge of the town.</a:t>
            </a:r>
          </a:p>
          <a:p>
            <a:pPr marL="0" marR="0" lvl="0" indent="0" algn="l" defTabSz="914400" rtl="0" eaLnBrk="1" fontAlgn="base" latinLnBrk="0" hangingPunct="1">
              <a:lnSpc>
                <a:spcPct val="100000"/>
              </a:lnSpc>
              <a:spcBef>
                <a:spcPct val="0"/>
              </a:spcBef>
              <a:spcAft>
                <a:spcPts val="400"/>
              </a:spcAft>
              <a:buClrTx/>
              <a:buSzTx/>
              <a:buFontTx/>
              <a:buNone/>
            </a:pPr>
            <a:endParaRPr kumimoji="0" lang="en-GB" sz="8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400"/>
              </a:spcAft>
              <a:buClrTx/>
              <a:buSzTx/>
              <a:buFontTx/>
              <a:buNone/>
            </a:pPr>
            <a:r>
              <a:rPr kumimoji="0" lang="en-GB" b="0" i="0" u="none" strike="noStrike" cap="none" normalizeH="0" baseline="0" dirty="0" smtClean="0">
                <a:ln>
                  <a:noFill/>
                </a:ln>
                <a:solidFill>
                  <a:srgbClr val="000000"/>
                </a:solidFill>
                <a:effectLst/>
                <a:latin typeface="Arial" pitchFamily="34" charset="0"/>
                <a:cs typeface="Arial" pitchFamily="34" charset="0"/>
              </a:rPr>
              <a:t>Then the Normans marched to Canterbury. The citizens surrendered and the Normans built a castle there before marching on towards London.</a:t>
            </a:r>
          </a:p>
          <a:p>
            <a:pPr marL="0" marR="0" lvl="0" indent="0" algn="l" defTabSz="914400" rtl="0" eaLnBrk="1" fontAlgn="base" latinLnBrk="0" hangingPunct="1">
              <a:lnSpc>
                <a:spcPct val="100000"/>
              </a:lnSpc>
              <a:spcBef>
                <a:spcPct val="0"/>
              </a:spcBef>
              <a:spcAft>
                <a:spcPts val="400"/>
              </a:spcAft>
              <a:buClrTx/>
              <a:buSzTx/>
              <a:buFontTx/>
              <a:buNone/>
            </a:pPr>
            <a:endParaRPr kumimoji="0" lang="en-GB" sz="8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400"/>
              </a:spcAft>
              <a:buClrTx/>
              <a:buSzTx/>
              <a:buFontTx/>
              <a:buNone/>
            </a:pPr>
            <a:r>
              <a:rPr kumimoji="0" lang="en-GB" b="0" i="0" u="none" strike="noStrike" cap="none" normalizeH="0" baseline="0" dirty="0" smtClean="0">
                <a:ln>
                  <a:noFill/>
                </a:ln>
                <a:solidFill>
                  <a:srgbClr val="000000"/>
                </a:solidFill>
                <a:effectLst/>
                <a:latin typeface="Arial" pitchFamily="34" charset="0"/>
                <a:cs typeface="Arial" pitchFamily="34" charset="0"/>
              </a:rPr>
              <a:t>By the end of 1066, when William was crowned King in Westminster Abbey, Kent was firmly under Norman control although it took them another 5 years to conquer the whole country.</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91162" name="Text Box 26"/>
          <p:cNvSpPr txBox="1">
            <a:spLocks noChangeArrowheads="1"/>
          </p:cNvSpPr>
          <p:nvPr/>
        </p:nvSpPr>
        <p:spPr bwMode="auto">
          <a:xfrm>
            <a:off x="7237708" y="3256179"/>
            <a:ext cx="4711486" cy="3204256"/>
          </a:xfrm>
          <a:prstGeom prst="rect">
            <a:avLst/>
          </a:prstGeom>
          <a:solidFill>
            <a:srgbClr val="B2B2B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marL="108000" marR="0" lvl="0" indent="0"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rgbClr val="000000"/>
                </a:solidFill>
                <a:effectLst/>
                <a:latin typeface="Calibri" pitchFamily="34" charset="0"/>
                <a:cs typeface="Arial" pitchFamily="34" charset="0"/>
              </a:rPr>
              <a:t>“Then he marched to Dover, which had been reported impregnable and held by a large force. The English, stricken with fear at his approach had confidence neither in their ramparts nor in the numbers of their troops ... While the inhabitants were preparing to surrender unconditionally, our men, greedy for booty, set fire to the castle and the great part of it was soon enveloped in flames”.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800" b="0" i="0" u="none" strike="noStrike" cap="none" normalizeH="0" baseline="0" dirty="0" smtClean="0">
              <a:ln>
                <a:noFill/>
              </a:ln>
              <a:solidFill>
                <a:srgbClr val="000000"/>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00"/>
                </a:solidFill>
                <a:effectLst/>
                <a:latin typeface="Calibri" pitchFamily="34" charset="0"/>
                <a:cs typeface="Arial" pitchFamily="34" charset="0"/>
              </a:rPr>
              <a:t>William of Poitiers ‘The Deeds of William, Duke of Normandy and King of England’ written in the 1070s</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Footer Placeholder 2"/>
          <p:cNvSpPr>
            <a:spLocks noGrp="1"/>
          </p:cNvSpPr>
          <p:nvPr>
            <p:ph type="ftr" sz="quarter" idx="11"/>
          </p:nvPr>
        </p:nvSpPr>
        <p:spPr>
          <a:xfrm>
            <a:off x="7851182" y="6492875"/>
            <a:ext cx="4114800" cy="365125"/>
          </a:xfrm>
        </p:spPr>
        <p:txBody>
          <a:bodyPr/>
          <a:lstStyle/>
          <a:p>
            <a:pPr algn="r"/>
            <a:r>
              <a:rPr lang="en-GB" dirty="0" smtClean="0"/>
              <a:t>Author: Andy Harmsworth</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84714" y="6278857"/>
            <a:ext cx="4114800" cy="365125"/>
          </a:xfrm>
        </p:spPr>
        <p:txBody>
          <a:bodyPr/>
          <a:lstStyle/>
          <a:p>
            <a:pPr algn="r"/>
            <a:r>
              <a:rPr lang="en-GB" dirty="0" smtClean="0"/>
              <a:t>Author: Andy Harmsworth</a:t>
            </a:r>
            <a:endParaRPr lang="en-GB" dirty="0"/>
          </a:p>
        </p:txBody>
      </p:sp>
      <p:sp>
        <p:nvSpPr>
          <p:cNvPr id="4" name="Date Placeholder 3"/>
          <p:cNvSpPr txBox="1">
            <a:spLocks/>
          </p:cNvSpPr>
          <p:nvPr/>
        </p:nvSpPr>
        <p:spPr>
          <a:xfrm>
            <a:off x="228858" y="6293087"/>
            <a:ext cx="3368040" cy="36639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The Ian </a:t>
            </a:r>
            <a:r>
              <a:rPr kumimoji="0" lang="en-GB"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Coulson</a:t>
            </a: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 Bursary for Local History/Archaeology in Kent Schools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Text Box 23"/>
          <p:cNvSpPr txBox="1">
            <a:spLocks noChangeArrowheads="1"/>
          </p:cNvSpPr>
          <p:nvPr/>
        </p:nvSpPr>
        <p:spPr bwMode="auto">
          <a:xfrm>
            <a:off x="528557" y="318361"/>
            <a:ext cx="6031269" cy="111287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600" b="1" i="0" u="none" strike="noStrike" cap="none" normalizeH="0" baseline="0" dirty="0" smtClean="0">
                <a:ln>
                  <a:noFill/>
                </a:ln>
                <a:solidFill>
                  <a:srgbClr val="000000"/>
                </a:solidFill>
                <a:effectLst/>
                <a:latin typeface="Arial Narrow" pitchFamily="34" charset="0"/>
                <a:cs typeface="Arial" pitchFamily="34" charset="0"/>
              </a:rPr>
              <a:t>HOW MUCH DID THE NORMANS CHANGE KENT ?</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descr="change cards 2.jpg"/>
          <p:cNvPicPr>
            <a:picLocks noChangeAspect="1"/>
          </p:cNvPicPr>
          <p:nvPr/>
        </p:nvPicPr>
        <p:blipFill>
          <a:blip r:embed="rId2" cstate="print"/>
          <a:stretch>
            <a:fillRect/>
          </a:stretch>
        </p:blipFill>
        <p:spPr>
          <a:xfrm>
            <a:off x="7194796" y="3373663"/>
            <a:ext cx="4743483" cy="3198394"/>
          </a:xfrm>
          <a:prstGeom prst="rect">
            <a:avLst/>
          </a:prstGeom>
        </p:spPr>
      </p:pic>
      <p:pic>
        <p:nvPicPr>
          <p:cNvPr id="8" name="Picture 7" descr="change cards 1.jpg"/>
          <p:cNvPicPr>
            <a:picLocks noChangeAspect="1"/>
          </p:cNvPicPr>
          <p:nvPr/>
        </p:nvPicPr>
        <p:blipFill>
          <a:blip r:embed="rId3" cstate="print"/>
          <a:stretch>
            <a:fillRect/>
          </a:stretch>
        </p:blipFill>
        <p:spPr>
          <a:xfrm>
            <a:off x="7208242" y="116538"/>
            <a:ext cx="4703727" cy="3204377"/>
          </a:xfrm>
          <a:prstGeom prst="rect">
            <a:avLst/>
          </a:prstGeom>
        </p:spPr>
      </p:pic>
      <p:sp>
        <p:nvSpPr>
          <p:cNvPr id="9" name="TextBox 8"/>
          <p:cNvSpPr txBox="1"/>
          <p:nvPr/>
        </p:nvSpPr>
        <p:spPr>
          <a:xfrm>
            <a:off x="356461" y="1549832"/>
            <a:ext cx="6648773" cy="3508653"/>
          </a:xfrm>
          <a:prstGeom prst="rect">
            <a:avLst/>
          </a:prstGeom>
          <a:noFill/>
        </p:spPr>
        <p:txBody>
          <a:bodyPr wrap="square" rtlCol="0">
            <a:spAutoFit/>
          </a:bodyPr>
          <a:lstStyle/>
          <a:p>
            <a:pPr>
              <a:buClr>
                <a:schemeClr val="tx2">
                  <a:lumMod val="75000"/>
                </a:schemeClr>
              </a:buClr>
            </a:pPr>
            <a:r>
              <a:rPr lang="en-GB" sz="2400" dirty="0" smtClean="0">
                <a:latin typeface="Arial" pitchFamily="34" charset="0"/>
                <a:cs typeface="Arial" pitchFamily="34" charset="0"/>
              </a:rPr>
              <a:t>Study the 11 cards and sort them into 5 groups, according to how much they changed the lives of people in Kent:</a:t>
            </a:r>
          </a:p>
          <a:p>
            <a:pPr>
              <a:buClr>
                <a:schemeClr val="tx2">
                  <a:lumMod val="75000"/>
                </a:schemeClr>
              </a:buClr>
            </a:pPr>
            <a:endParaRPr lang="en-GB" sz="1000" dirty="0" smtClean="0">
              <a:latin typeface="Arial" pitchFamily="34" charset="0"/>
              <a:cs typeface="Arial" pitchFamily="34" charset="0"/>
            </a:endParaRPr>
          </a:p>
          <a:p>
            <a:pPr>
              <a:buClr>
                <a:srgbClr val="FF0000"/>
              </a:buClr>
              <a:buFont typeface="Wingdings" pitchFamily="2" charset="2"/>
              <a:buChar char="l"/>
            </a:pPr>
            <a:r>
              <a:rPr lang="en-GB" sz="2400" dirty="0" smtClean="0">
                <a:latin typeface="Arial" pitchFamily="34" charset="0"/>
                <a:cs typeface="Arial" pitchFamily="34" charset="0"/>
              </a:rPr>
              <a:t> little or no change</a:t>
            </a:r>
          </a:p>
          <a:p>
            <a:pPr>
              <a:buClr>
                <a:srgbClr val="FF0000"/>
              </a:buClr>
              <a:buFont typeface="Wingdings" pitchFamily="2" charset="2"/>
              <a:buChar char="l"/>
            </a:pPr>
            <a:r>
              <a:rPr lang="en-GB" sz="2400" dirty="0" smtClean="0">
                <a:latin typeface="Arial" pitchFamily="34" charset="0"/>
                <a:cs typeface="Arial" pitchFamily="34" charset="0"/>
              </a:rPr>
              <a:t> small changes</a:t>
            </a:r>
          </a:p>
          <a:p>
            <a:pPr>
              <a:buClr>
                <a:srgbClr val="FF0000"/>
              </a:buClr>
              <a:buFont typeface="Wingdings" pitchFamily="2" charset="2"/>
              <a:buChar char="l"/>
            </a:pPr>
            <a:r>
              <a:rPr lang="en-GB" sz="2400" dirty="0" smtClean="0">
                <a:latin typeface="Arial" pitchFamily="34" charset="0"/>
                <a:cs typeface="Arial" pitchFamily="34" charset="0"/>
              </a:rPr>
              <a:t> quite big changes</a:t>
            </a:r>
          </a:p>
          <a:p>
            <a:pPr>
              <a:buClr>
                <a:srgbClr val="FF0000"/>
              </a:buClr>
              <a:buFont typeface="Wingdings" pitchFamily="2" charset="2"/>
              <a:buChar char="l"/>
            </a:pPr>
            <a:r>
              <a:rPr lang="en-GB" sz="2400" dirty="0" smtClean="0">
                <a:latin typeface="Arial" pitchFamily="34" charset="0"/>
                <a:cs typeface="Arial" pitchFamily="34" charset="0"/>
              </a:rPr>
              <a:t> big changes</a:t>
            </a:r>
          </a:p>
          <a:p>
            <a:pPr>
              <a:buClr>
                <a:srgbClr val="FF0000"/>
              </a:buClr>
              <a:buFont typeface="Wingdings" pitchFamily="2" charset="2"/>
              <a:buChar char="l"/>
            </a:pPr>
            <a:r>
              <a:rPr lang="en-GB" sz="2400" dirty="0" smtClean="0">
                <a:latin typeface="Arial" pitchFamily="34" charset="0"/>
                <a:cs typeface="Arial" pitchFamily="34" charset="0"/>
              </a:rPr>
              <a:t> enormous changes</a:t>
            </a:r>
          </a:p>
          <a:p>
            <a:pPr>
              <a:buClr>
                <a:schemeClr val="tx2">
                  <a:lumMod val="75000"/>
                </a:schemeClr>
              </a:buClr>
              <a:buFont typeface="Wingdings" pitchFamily="2" charset="2"/>
              <a:buChar char="l"/>
            </a:pPr>
            <a:endParaRPr lang="en-GB" sz="2000" dirty="0">
              <a:latin typeface="Arial" pitchFamily="34" charset="0"/>
              <a:cs typeface="Arial" pitchFamily="34" charset="0"/>
            </a:endParaRPr>
          </a:p>
        </p:txBody>
      </p:sp>
      <p:sp>
        <p:nvSpPr>
          <p:cNvPr id="10" name="TextBox 9"/>
          <p:cNvSpPr txBox="1"/>
          <p:nvPr/>
        </p:nvSpPr>
        <p:spPr>
          <a:xfrm>
            <a:off x="384876" y="4925879"/>
            <a:ext cx="6648773" cy="1200329"/>
          </a:xfrm>
          <a:prstGeom prst="rect">
            <a:avLst/>
          </a:prstGeom>
          <a:noFill/>
        </p:spPr>
        <p:txBody>
          <a:bodyPr wrap="square" rtlCol="0">
            <a:spAutoFit/>
          </a:bodyPr>
          <a:lstStyle/>
          <a:p>
            <a:pPr>
              <a:buClr>
                <a:schemeClr val="tx2">
                  <a:lumMod val="75000"/>
                </a:schemeClr>
              </a:buClr>
            </a:pPr>
            <a:r>
              <a:rPr lang="en-GB" sz="2400" dirty="0" smtClean="0">
                <a:latin typeface="Arial" pitchFamily="34" charset="0"/>
                <a:cs typeface="Arial" pitchFamily="34" charset="0"/>
              </a:rPr>
              <a:t>Look back over your choices and decide on an overall answer to the question : </a:t>
            </a:r>
            <a:r>
              <a:rPr lang="en-GB" sz="2400" dirty="0" smtClean="0">
                <a:latin typeface="Arial Black" pitchFamily="34" charset="0"/>
                <a:cs typeface="Arial" pitchFamily="34" charset="0"/>
              </a:rPr>
              <a:t>how much </a:t>
            </a:r>
            <a:r>
              <a:rPr lang="en-GB" sz="2400" dirty="0" smtClean="0">
                <a:latin typeface="Arial" pitchFamily="34" charset="0"/>
                <a:cs typeface="Arial" pitchFamily="34" charset="0"/>
              </a:rPr>
              <a:t>did the Normans change Kent?</a:t>
            </a:r>
            <a:endParaRPr lang="en-GB" sz="24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866681" y="6278858"/>
            <a:ext cx="4114800" cy="365125"/>
          </a:xfrm>
        </p:spPr>
        <p:txBody>
          <a:bodyPr/>
          <a:lstStyle/>
          <a:p>
            <a:pPr algn="r"/>
            <a:r>
              <a:rPr lang="en-GB" dirty="0" smtClean="0"/>
              <a:t>Author: Sarah Martin </a:t>
            </a:r>
            <a:endParaRPr lang="en-GB" dirty="0"/>
          </a:p>
        </p:txBody>
      </p:sp>
      <p:sp>
        <p:nvSpPr>
          <p:cNvPr id="4" name="Date Placeholder 3"/>
          <p:cNvSpPr txBox="1">
            <a:spLocks/>
          </p:cNvSpPr>
          <p:nvPr/>
        </p:nvSpPr>
        <p:spPr>
          <a:xfrm>
            <a:off x="228858" y="6293087"/>
            <a:ext cx="3368040" cy="36639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The Ian </a:t>
            </a:r>
            <a:r>
              <a:rPr kumimoji="0" lang="en-GB"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Coulson</a:t>
            </a:r>
            <a:r>
              <a:rPr kumimoji="0" lang="en-GB" sz="1200" b="0" i="0" u="none" strike="noStrike" kern="1200" cap="none" spc="0" normalizeH="0" baseline="0" noProof="0" dirty="0" smtClean="0">
                <a:ln>
                  <a:noFill/>
                </a:ln>
                <a:solidFill>
                  <a:schemeClr val="tx1">
                    <a:tint val="75000"/>
                  </a:schemeClr>
                </a:solidFill>
                <a:effectLst/>
                <a:uLnTx/>
                <a:uFillTx/>
                <a:latin typeface="+mn-lt"/>
                <a:ea typeface="+mn-ea"/>
                <a:cs typeface="+mn-cs"/>
              </a:rPr>
              <a:t> Bursary for Local History/Archaeology in Kent Schools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Title 1"/>
          <p:cNvSpPr txBox="1">
            <a:spLocks/>
          </p:cNvSpPr>
          <p:nvPr/>
        </p:nvSpPr>
        <p:spPr>
          <a:xfrm>
            <a:off x="3867728" y="650929"/>
            <a:ext cx="3779982" cy="836559"/>
          </a:xfrm>
          <a:prstGeom prst="rect">
            <a:avLst/>
          </a:prstGeom>
          <a:solidFill>
            <a:schemeClr val="accent2">
              <a:lumMod val="20000"/>
              <a:lumOff val="80000"/>
            </a:schemeClr>
          </a:solidFill>
          <a:ln w="15875">
            <a:solidFill>
              <a:srgbClr val="000000"/>
            </a:solidFill>
          </a:ln>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smtClean="0">
                <a:ln>
                  <a:noFill/>
                </a:ln>
                <a:solidFill>
                  <a:schemeClr val="tx1"/>
                </a:solidFill>
                <a:effectLst/>
                <a:uLnTx/>
                <a:uFillTx/>
                <a:latin typeface="Arno Pro Caption" panose="02020502040506020403" pitchFamily="18" charset="0"/>
                <a:ea typeface="+mj-ea"/>
                <a:cs typeface="+mj-cs"/>
              </a:rPr>
              <a:t>Plenary:</a:t>
            </a:r>
            <a:endParaRPr kumimoji="0" lang="en-GB" sz="4400" b="1" i="0" u="none" strike="noStrike" kern="1200" cap="none" spc="0" normalizeH="0" baseline="0" noProof="0" dirty="0">
              <a:ln>
                <a:noFill/>
              </a:ln>
              <a:solidFill>
                <a:schemeClr val="tx1"/>
              </a:solidFill>
              <a:effectLst/>
              <a:uLnTx/>
              <a:uFillTx/>
              <a:latin typeface="Arno Pro Caption" panose="02020502040506020403" pitchFamily="18" charset="0"/>
              <a:ea typeface="+mj-ea"/>
              <a:cs typeface="+mj-cs"/>
            </a:endParaRPr>
          </a:p>
        </p:txBody>
      </p:sp>
      <p:pic>
        <p:nvPicPr>
          <p:cNvPr id="6" name="Content Placeholder 4"/>
          <p:cNvPicPr>
            <a:picLocks noChangeAspect="1"/>
          </p:cNvPicPr>
          <p:nvPr/>
        </p:nvPicPr>
        <p:blipFill>
          <a:blip r:embed="rId2" cstate="print"/>
          <a:stretch>
            <a:fillRect/>
          </a:stretch>
        </p:blipFill>
        <p:spPr>
          <a:xfrm>
            <a:off x="5358429" y="1690688"/>
            <a:ext cx="6278049" cy="4351338"/>
          </a:xfrm>
          <a:prstGeom prst="rect">
            <a:avLst/>
          </a:prstGeom>
        </p:spPr>
      </p:pic>
      <p:sp>
        <p:nvSpPr>
          <p:cNvPr id="7" name="TextBox 6"/>
          <p:cNvSpPr txBox="1"/>
          <p:nvPr/>
        </p:nvSpPr>
        <p:spPr>
          <a:xfrm>
            <a:off x="583231" y="2789139"/>
            <a:ext cx="4360728" cy="1077218"/>
          </a:xfrm>
          <a:prstGeom prst="rect">
            <a:avLst/>
          </a:prstGeom>
          <a:solidFill>
            <a:schemeClr val="accent1">
              <a:lumMod val="20000"/>
              <a:lumOff val="80000"/>
            </a:schemeClr>
          </a:solidFill>
          <a:ln w="15875">
            <a:solidFill>
              <a:schemeClr val="tx1"/>
            </a:solidFill>
          </a:ln>
        </p:spPr>
        <p:txBody>
          <a:bodyPr wrap="square" rtlCol="0">
            <a:spAutoFit/>
          </a:bodyPr>
          <a:lstStyle/>
          <a:p>
            <a:pPr marL="144000"/>
            <a:r>
              <a:rPr lang="en-GB" sz="3200" dirty="0" smtClean="0">
                <a:latin typeface="Arial" pitchFamily="34" charset="0"/>
                <a:cs typeface="Arial" pitchFamily="34" charset="0"/>
              </a:rPr>
              <a:t>Fill in your importance card for this event</a:t>
            </a:r>
            <a:endParaRPr lang="en-GB" sz="32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Lesson 5: Why did King John attack Rochester?</a:t>
            </a:r>
            <a:endParaRPr lang="en-GB" dirty="0"/>
          </a:p>
        </p:txBody>
      </p:sp>
      <p:sp>
        <p:nvSpPr>
          <p:cNvPr id="3" name="Content Placeholder 2"/>
          <p:cNvSpPr>
            <a:spLocks noGrp="1"/>
          </p:cNvSpPr>
          <p:nvPr>
            <p:ph idx="1"/>
          </p:nvPr>
        </p:nvSpPr>
        <p:spPr>
          <a:xfrm>
            <a:off x="838200" y="2296680"/>
            <a:ext cx="10515600" cy="3004993"/>
          </a:xfrm>
          <a:solidFill>
            <a:schemeClr val="accent1">
              <a:lumMod val="20000"/>
              <a:lumOff val="80000"/>
            </a:schemeClr>
          </a:solidFill>
          <a:ln w="15875">
            <a:solidFill>
              <a:srgbClr val="000000"/>
            </a:solidFill>
          </a:ln>
        </p:spPr>
        <p:txBody>
          <a:bodyPr>
            <a:normAutofit/>
          </a:bodyPr>
          <a:lstStyle/>
          <a:p>
            <a:pPr marL="0" indent="0">
              <a:buNone/>
            </a:pPr>
            <a:endParaRPr lang="en-GB" sz="800" b="1" dirty="0" smtClean="0"/>
          </a:p>
          <a:p>
            <a:pPr marL="0" indent="0">
              <a:buNone/>
            </a:pPr>
            <a:r>
              <a:rPr lang="en-GB" b="1" dirty="0" smtClean="0"/>
              <a:t>Learning </a:t>
            </a:r>
            <a:r>
              <a:rPr lang="en-GB" b="1" dirty="0"/>
              <a:t>Objectives</a:t>
            </a:r>
            <a:r>
              <a:rPr lang="en-GB" b="1" dirty="0" smtClean="0"/>
              <a:t>:</a:t>
            </a:r>
          </a:p>
          <a:p>
            <a:pPr marL="0" indent="0">
              <a:buNone/>
            </a:pPr>
            <a:endParaRPr lang="en-GB" sz="1200" b="1" u="sng" dirty="0"/>
          </a:p>
          <a:p>
            <a:pPr marL="0" indent="0">
              <a:buNone/>
            </a:pPr>
            <a:r>
              <a:rPr lang="en-GB" dirty="0"/>
              <a:t>Grade 3+: </a:t>
            </a:r>
            <a:r>
              <a:rPr lang="en-GB" dirty="0" smtClean="0"/>
              <a:t>to explain why the Barons were angry with King John </a:t>
            </a:r>
            <a:endParaRPr lang="en-GB" dirty="0"/>
          </a:p>
          <a:p>
            <a:pPr marL="0" indent="0">
              <a:buNone/>
            </a:pPr>
            <a:r>
              <a:rPr lang="en-GB" dirty="0"/>
              <a:t>Grade 5+: </a:t>
            </a:r>
            <a:r>
              <a:rPr lang="en-GB" dirty="0" smtClean="0"/>
              <a:t>to discuss how the Barons at Rochester Castle were defeated</a:t>
            </a:r>
            <a:endParaRPr lang="en-GB" dirty="0"/>
          </a:p>
          <a:p>
            <a:pPr marL="0" indent="0">
              <a:buNone/>
            </a:pPr>
            <a:r>
              <a:rPr lang="en-GB" dirty="0"/>
              <a:t>Grade 7+: </a:t>
            </a:r>
            <a:r>
              <a:rPr lang="en-GB" dirty="0" smtClean="0"/>
              <a:t>to evaluate how much the Magna Carta and the war between the Barons and King John changed England</a:t>
            </a:r>
            <a:endParaRPr lang="en-GB" dirty="0"/>
          </a:p>
          <a:p>
            <a:endParaRPr lang="en-GB" dirty="0"/>
          </a:p>
        </p:txBody>
      </p:sp>
      <p:sp>
        <p:nvSpPr>
          <p:cNvPr id="4" name="Date Placeholder 3"/>
          <p:cNvSpPr>
            <a:spLocks noGrp="1"/>
          </p:cNvSpPr>
          <p:nvPr>
            <p:ph type="dt" sz="half" idx="10"/>
          </p:nvPr>
        </p:nvSpPr>
        <p:spPr>
          <a:xfrm>
            <a:off x="213360" y="6355080"/>
            <a:ext cx="3368040" cy="36639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5" name="Footer Placeholder 4"/>
          <p:cNvSpPr>
            <a:spLocks noGrp="1"/>
          </p:cNvSpPr>
          <p:nvPr>
            <p:ph type="ftr" sz="quarter" idx="11"/>
          </p:nvPr>
        </p:nvSpPr>
        <p:spPr>
          <a:xfrm>
            <a:off x="7894320" y="628015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38760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69" y="836909"/>
            <a:ext cx="4615962" cy="946172"/>
          </a:xfrm>
          <a:solidFill>
            <a:schemeClr val="accent1">
              <a:lumMod val="20000"/>
              <a:lumOff val="80000"/>
            </a:schemeClr>
          </a:solidFill>
          <a:ln w="15875">
            <a:solidFill>
              <a:srgbClr val="000000"/>
            </a:solidFill>
          </a:ln>
        </p:spPr>
        <p:txBody>
          <a:bodyPr>
            <a:normAutofit fontScale="90000"/>
          </a:bodyPr>
          <a:lstStyle/>
          <a:p>
            <a:pPr algn="ctr"/>
            <a:r>
              <a:rPr lang="en-GB" b="1" u="sng" dirty="0" smtClean="0">
                <a:latin typeface="Arno Pro Display" panose="02020502050506020403" pitchFamily="18" charset="0"/>
              </a:rPr>
              <a:t/>
            </a:r>
            <a:br>
              <a:rPr lang="en-GB" b="1" u="sng" dirty="0" smtClean="0">
                <a:latin typeface="Arno Pro Display" panose="02020502050506020403" pitchFamily="18" charset="0"/>
              </a:rPr>
            </a:br>
            <a:r>
              <a:rPr lang="en-GB" b="1" dirty="0" smtClean="0">
                <a:latin typeface="Arno Pro Display" panose="02020502050506020403" pitchFamily="18" charset="0"/>
              </a:rPr>
              <a:t>STARTER: </a:t>
            </a:r>
            <a:r>
              <a:rPr lang="en-GB" dirty="0" smtClean="0">
                <a:latin typeface="Arno Pro Display" panose="02020502050506020403" pitchFamily="18" charset="0"/>
              </a:rPr>
              <a:t/>
            </a:r>
            <a:br>
              <a:rPr lang="en-GB" dirty="0" smtClean="0">
                <a:latin typeface="Arno Pro Display" panose="02020502050506020403" pitchFamily="18" charset="0"/>
              </a:rPr>
            </a:br>
            <a:endParaRPr lang="en-GB" dirty="0">
              <a:latin typeface="Arno Pro Display" panose="020205020505060204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57854" y="1078046"/>
            <a:ext cx="5801784" cy="4351338"/>
          </a:xfrm>
          <a:prstGeom prst="rect">
            <a:avLst/>
          </a:prstGeom>
        </p:spPr>
      </p:pic>
      <p:sp>
        <p:nvSpPr>
          <p:cNvPr id="3" name="Date Placeholder 2"/>
          <p:cNvSpPr>
            <a:spLocks noGrp="1"/>
          </p:cNvSpPr>
          <p:nvPr>
            <p:ph type="dt" sz="half" idx="10"/>
          </p:nvPr>
        </p:nvSpPr>
        <p:spPr>
          <a:xfrm>
            <a:off x="198120" y="6309360"/>
            <a:ext cx="3383280" cy="41211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5" name="Footer Placeholder 4"/>
          <p:cNvSpPr>
            <a:spLocks noGrp="1"/>
          </p:cNvSpPr>
          <p:nvPr>
            <p:ph type="ftr" sz="quarter" idx="11"/>
          </p:nvPr>
        </p:nvSpPr>
        <p:spPr>
          <a:xfrm>
            <a:off x="7879080" y="6280150"/>
            <a:ext cx="4114800" cy="365125"/>
          </a:xfrm>
        </p:spPr>
        <p:txBody>
          <a:bodyPr/>
          <a:lstStyle/>
          <a:p>
            <a:pPr algn="r"/>
            <a:r>
              <a:rPr lang="en-GB" dirty="0" smtClean="0"/>
              <a:t>Author: Sarah Martin </a:t>
            </a:r>
            <a:endParaRPr lang="en-GB" dirty="0"/>
          </a:p>
        </p:txBody>
      </p:sp>
      <p:sp>
        <p:nvSpPr>
          <p:cNvPr id="6" name="Title 1"/>
          <p:cNvSpPr txBox="1">
            <a:spLocks/>
          </p:cNvSpPr>
          <p:nvPr/>
        </p:nvSpPr>
        <p:spPr>
          <a:xfrm>
            <a:off x="547209" y="2286000"/>
            <a:ext cx="4615962" cy="2712720"/>
          </a:xfrm>
          <a:prstGeom prst="rect">
            <a:avLst/>
          </a:prstGeom>
          <a:solidFill>
            <a:schemeClr val="accent1">
              <a:lumMod val="20000"/>
              <a:lumOff val="80000"/>
            </a:schemeClr>
          </a:solidFill>
          <a:ln w="15875">
            <a:solidFill>
              <a:srgbClr val="000000"/>
            </a:solidFill>
          </a:ln>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marL="144000" marR="0" lvl="0" indent="0" algn="l" defTabSz="914400" rtl="0" eaLnBrk="1" fontAlgn="auto" latinLnBrk="0" hangingPunct="1">
              <a:lnSpc>
                <a:spcPct val="120000"/>
              </a:lnSpc>
              <a:spcBef>
                <a:spcPct val="0"/>
              </a:spcBef>
              <a:spcAft>
                <a:spcPts val="600"/>
              </a:spcAft>
              <a:buClrTx/>
              <a:buSzTx/>
              <a:buFontTx/>
              <a:buNone/>
              <a:tabLst/>
              <a:defRPr/>
            </a:pPr>
            <a:r>
              <a:rPr kumimoji="0" lang="en-GB" sz="25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Which King introduced the Feudal System to England?</a:t>
            </a:r>
          </a:p>
          <a:p>
            <a:pPr marL="144000" marR="0" lvl="0" indent="0" algn="l" defTabSz="914400" rtl="0" eaLnBrk="1" fontAlgn="auto" latinLnBrk="0" hangingPunct="1">
              <a:lnSpc>
                <a:spcPct val="120000"/>
              </a:lnSpc>
              <a:spcBef>
                <a:spcPct val="0"/>
              </a:spcBef>
              <a:spcAft>
                <a:spcPts val="600"/>
              </a:spcAft>
              <a:buClrTx/>
              <a:buSzTx/>
              <a:buFontTx/>
              <a:buNone/>
              <a:tabLst/>
              <a:defRPr/>
            </a:pPr>
            <a:endParaRPr kumimoji="0" lang="en-GB" sz="1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marL="144000" marR="0" lvl="0" indent="0" algn="l" defTabSz="914400" rtl="0" eaLnBrk="1" fontAlgn="auto" latinLnBrk="0" hangingPunct="1">
              <a:lnSpc>
                <a:spcPct val="120000"/>
              </a:lnSpc>
              <a:spcBef>
                <a:spcPct val="0"/>
              </a:spcBef>
              <a:spcAft>
                <a:spcPts val="600"/>
              </a:spcAft>
              <a:buClrTx/>
              <a:buSzTx/>
              <a:buFontTx/>
              <a:buNone/>
              <a:tabLst/>
              <a:defRPr/>
            </a:pPr>
            <a:r>
              <a:rPr kumimoji="0" lang="en-GB" sz="25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What problems might there have been with it?</a:t>
            </a:r>
            <a:endParaRPr kumimoji="0" lang="en-GB" sz="2500" b="0" i="0" u="none" strike="noStrike" kern="1200" cap="none" spc="0" normalizeH="0" baseline="0" noProof="0" dirty="0">
              <a:ln>
                <a:noFill/>
              </a:ln>
              <a:solidFill>
                <a:schemeClr val="tx1"/>
              </a:solidFill>
              <a:effectLst/>
              <a:uLnTx/>
              <a:uFillTx/>
              <a:latin typeface="Arno Pro Display" panose="02020502050506020403" pitchFamily="18" charset="0"/>
              <a:ea typeface="+mj-ea"/>
              <a:cs typeface="+mj-cs"/>
            </a:endParaRPr>
          </a:p>
        </p:txBody>
      </p:sp>
    </p:spTree>
    <p:extLst>
      <p:ext uri="{BB962C8B-B14F-4D97-AF65-F5344CB8AC3E}">
        <p14:creationId xmlns:p14="http://schemas.microsoft.com/office/powerpoint/2010/main" val="155405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7458" y="6199322"/>
            <a:ext cx="3193942" cy="522153"/>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3" name="Footer Placeholder 2"/>
          <p:cNvSpPr>
            <a:spLocks noGrp="1"/>
          </p:cNvSpPr>
          <p:nvPr>
            <p:ph type="ftr" sz="quarter" idx="11"/>
          </p:nvPr>
        </p:nvSpPr>
        <p:spPr>
          <a:xfrm>
            <a:off x="7866681" y="6278858"/>
            <a:ext cx="4114800" cy="365125"/>
          </a:xfrm>
        </p:spPr>
        <p:txBody>
          <a:bodyPr/>
          <a:lstStyle/>
          <a:p>
            <a:pPr algn="r"/>
            <a:r>
              <a:rPr lang="en-GB" dirty="0" smtClean="0"/>
              <a:t>Author: Sarah Martin </a:t>
            </a:r>
            <a:endParaRPr lang="en-GB" dirty="0"/>
          </a:p>
        </p:txBody>
      </p:sp>
      <p:sp>
        <p:nvSpPr>
          <p:cNvPr id="4" name="Title 1"/>
          <p:cNvSpPr txBox="1">
            <a:spLocks/>
          </p:cNvSpPr>
          <p:nvPr/>
        </p:nvSpPr>
        <p:spPr>
          <a:xfrm>
            <a:off x="838200" y="365126"/>
            <a:ext cx="5682673" cy="1000060"/>
          </a:xfrm>
          <a:prstGeom prst="rect">
            <a:avLst/>
          </a:prstGeom>
          <a:solidFill>
            <a:schemeClr val="accent1">
              <a:lumMod val="20000"/>
              <a:lumOff val="80000"/>
            </a:schemeClr>
          </a:solidFill>
          <a:ln w="15875">
            <a:solidFill>
              <a:srgbClr val="000000"/>
            </a:solidFill>
          </a:ln>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solidFill>
                <a:effectLst/>
                <a:uLnTx/>
                <a:uFillTx/>
                <a:latin typeface="Arno Pro Display" panose="02020502050506020403" pitchFamily="18" charset="0"/>
                <a:ea typeface="+mj-ea"/>
                <a:cs typeface="+mj-cs"/>
                <a:hlinkClick r:id="rId2"/>
              </a:rPr>
              <a:t>Watch</a:t>
            </a:r>
            <a:r>
              <a:rPr kumimoji="0" lang="en-GB" sz="4400" b="1" i="0" u="none" strike="noStrike" kern="1200" cap="none" spc="0" normalizeH="0" baseline="0" noProof="0" dirty="0" smtClean="0">
                <a:ln>
                  <a:noFill/>
                </a:ln>
                <a:solidFill>
                  <a:schemeClr val="tx1"/>
                </a:solidFill>
                <a:effectLst/>
                <a:uLnTx/>
                <a:uFillTx/>
                <a:latin typeface="Arno Pro Display" panose="02020502050506020403" pitchFamily="18" charset="0"/>
                <a:ea typeface="+mj-ea"/>
                <a:cs typeface="+mj-cs"/>
              </a:rPr>
              <a:t> the video</a:t>
            </a:r>
            <a:endParaRPr kumimoji="0" lang="en-GB" sz="4400" b="1" i="0" u="none" strike="noStrike" kern="1200" cap="none" spc="0" normalizeH="0" baseline="0" noProof="0" dirty="0">
              <a:ln>
                <a:noFill/>
              </a:ln>
              <a:solidFill>
                <a:schemeClr val="tx1"/>
              </a:solidFill>
              <a:effectLst/>
              <a:uLnTx/>
              <a:uFillTx/>
              <a:latin typeface="Arno Pro Display" panose="02020502050506020403" pitchFamily="18" charset="0"/>
              <a:ea typeface="+mj-ea"/>
              <a:cs typeface="+mj-cs"/>
            </a:endParaRPr>
          </a:p>
        </p:txBody>
      </p:sp>
      <p:sp>
        <p:nvSpPr>
          <p:cNvPr id="5" name="Title 1"/>
          <p:cNvSpPr txBox="1">
            <a:spLocks/>
          </p:cNvSpPr>
          <p:nvPr/>
        </p:nvSpPr>
        <p:spPr>
          <a:xfrm>
            <a:off x="805137" y="1795995"/>
            <a:ext cx="5749870" cy="3035085"/>
          </a:xfrm>
          <a:prstGeom prst="rect">
            <a:avLst/>
          </a:prstGeom>
          <a:solidFill>
            <a:schemeClr val="accent1">
              <a:lumMod val="20000"/>
              <a:lumOff val="80000"/>
            </a:schemeClr>
          </a:solidFill>
          <a:ln w="15875">
            <a:solidFill>
              <a:srgbClr val="000000"/>
            </a:solidFill>
          </a:ln>
        </p:spPr>
        <p:txBody>
          <a:bodyPr>
            <a:normAutofit fontScale="67500" lnSpcReduction="20000"/>
          </a:bodyPr>
          <a:lstStyle/>
          <a:p>
            <a:pPr lvl="0">
              <a:lnSpc>
                <a:spcPct val="120000"/>
              </a:lnSpc>
              <a:spcBef>
                <a:spcPct val="0"/>
              </a:spcBef>
              <a:defRPr/>
            </a:pPr>
            <a:endParaRPr lang="en-GB" sz="4400" dirty="0" smtClean="0">
              <a:latin typeface="Arial" pitchFamily="34" charset="0"/>
              <a:ea typeface="+mj-ea"/>
              <a:cs typeface="Arial" pitchFamily="34" charset="0"/>
            </a:endParaRPr>
          </a:p>
          <a:p>
            <a:pPr marL="144000" lvl="0">
              <a:lnSpc>
                <a:spcPct val="120000"/>
              </a:lnSpc>
              <a:spcBef>
                <a:spcPct val="0"/>
              </a:spcBef>
              <a:spcAft>
                <a:spcPts val="600"/>
              </a:spcAft>
              <a:defRPr/>
            </a:pPr>
            <a:r>
              <a:rPr lang="en-GB" sz="5300" dirty="0" smtClean="0">
                <a:latin typeface="Arial" pitchFamily="34" charset="0"/>
                <a:ea typeface="+mj-ea"/>
                <a:cs typeface="Arial" pitchFamily="34" charset="0"/>
              </a:rPr>
              <a:t>List as many reasons as you can why </a:t>
            </a:r>
            <a:r>
              <a:rPr kumimoji="0" lang="en-GB" sz="5300" i="0" strike="noStrike" kern="1200" cap="none" spc="0" normalizeH="0" baseline="0" noProof="0" dirty="0" smtClean="0">
                <a:ln>
                  <a:noFill/>
                </a:ln>
                <a:solidFill>
                  <a:schemeClr val="tx1"/>
                </a:solidFill>
                <a:effectLst/>
                <a:uLnTx/>
                <a:uFillTx/>
                <a:latin typeface="Arial" pitchFamily="34" charset="0"/>
                <a:ea typeface="+mj-ea"/>
                <a:cs typeface="Arial" pitchFamily="34" charset="0"/>
              </a:rPr>
              <a:t>the barons were unhappy with King John.</a:t>
            </a:r>
          </a:p>
          <a:p>
            <a:pPr lvl="0">
              <a:lnSpc>
                <a:spcPct val="120000"/>
              </a:lnSpc>
              <a:spcBef>
                <a:spcPct val="0"/>
              </a:spcBef>
              <a:defRPr/>
            </a:pPr>
            <a:endParaRPr lang="en-GB" sz="5300" dirty="0" smtClean="0">
              <a:latin typeface="Arial" pitchFamily="34" charset="0"/>
              <a:ea typeface="+mj-ea"/>
              <a:cs typeface="Arial" pitchFamily="34" charset="0"/>
            </a:endParaRPr>
          </a:p>
          <a:p>
            <a:pPr lvl="0">
              <a:lnSpc>
                <a:spcPct val="120000"/>
              </a:lnSpc>
              <a:spcBef>
                <a:spcPct val="0"/>
              </a:spcBef>
              <a:defRPr/>
            </a:pPr>
            <a:endParaRPr kumimoji="0" lang="en-GB" sz="5300" i="0"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lvl="0">
              <a:lnSpc>
                <a:spcPct val="120000"/>
              </a:lnSpc>
              <a:spcBef>
                <a:spcPct val="0"/>
              </a:spcBef>
              <a:defRPr/>
            </a:pPr>
            <a:endParaRPr lang="en-GB" sz="5300" dirty="0" smtClean="0">
              <a:latin typeface="Arial" pitchFamily="34" charset="0"/>
              <a:ea typeface="+mj-ea"/>
              <a:cs typeface="Arial" pitchFamily="34" charset="0"/>
            </a:endParaRPr>
          </a:p>
          <a:p>
            <a:pPr lvl="0">
              <a:lnSpc>
                <a:spcPct val="120000"/>
              </a:lnSpc>
              <a:spcBef>
                <a:spcPct val="0"/>
              </a:spcBef>
              <a:defRPr/>
            </a:pPr>
            <a:endParaRPr kumimoji="0" lang="en-GB" sz="5300" i="0"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lvl="0">
              <a:lnSpc>
                <a:spcPct val="120000"/>
              </a:lnSpc>
              <a:spcBef>
                <a:spcPct val="0"/>
              </a:spcBef>
              <a:defRPr/>
            </a:pPr>
            <a:endParaRPr kumimoji="0" lang="en-GB" sz="5300" i="0"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lvl="0">
              <a:lnSpc>
                <a:spcPct val="120000"/>
              </a:lnSpc>
              <a:spcBef>
                <a:spcPct val="0"/>
              </a:spcBef>
              <a:defRPr/>
            </a:pPr>
            <a:endParaRPr kumimoji="0" lang="en-GB" sz="7100" i="0"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lvl="0">
              <a:lnSpc>
                <a:spcPct val="120000"/>
              </a:lnSpc>
              <a:spcBef>
                <a:spcPct val="0"/>
              </a:spcBef>
              <a:defRPr/>
            </a:pPr>
            <a:endParaRPr kumimoji="0" lang="en-GB" sz="7100" i="0" strike="noStrike" kern="1200" cap="none" spc="0" normalizeH="0" baseline="0" noProof="0" dirty="0" smtClean="0">
              <a:ln>
                <a:noFill/>
              </a:ln>
              <a:solidFill>
                <a:schemeClr val="tx1"/>
              </a:solidFill>
              <a:effectLst/>
              <a:uLnTx/>
              <a:uFillTx/>
              <a:latin typeface="Arial" pitchFamily="34" charset="0"/>
              <a:ea typeface="+mj-ea"/>
              <a:cs typeface="Arial" pitchFamily="34" charset="0"/>
            </a:endParaRPr>
          </a:p>
          <a:p>
            <a:pPr lvl="0">
              <a:lnSpc>
                <a:spcPct val="120000"/>
              </a:lnSpc>
              <a:spcBef>
                <a:spcPct val="0"/>
              </a:spcBef>
              <a:defRPr/>
            </a:pPr>
            <a:endParaRPr kumimoji="0" lang="en-GB" sz="7100" b="0" i="0" u="none" strike="noStrike" kern="1200" cap="none" spc="0" normalizeH="0" baseline="0" noProof="0" dirty="0">
              <a:ln>
                <a:noFill/>
              </a:ln>
              <a:solidFill>
                <a:schemeClr val="tx1"/>
              </a:solidFill>
              <a:effectLst/>
              <a:uLnTx/>
              <a:uFillTx/>
              <a:latin typeface="Arno Pro Display" panose="02020502050506020403" pitchFamily="18" charset="0"/>
              <a:ea typeface="+mj-ea"/>
              <a:cs typeface="+mj-cs"/>
            </a:endParaRPr>
          </a:p>
        </p:txBody>
      </p:sp>
      <p:pic>
        <p:nvPicPr>
          <p:cNvPr id="93186" name="Picture 2" descr="https://upload.wikimedia.org/wikipedia/commons/0/0c/John_of_England_%28John_Lackland%29.jpg"/>
          <p:cNvPicPr>
            <a:picLocks noChangeAspect="1" noChangeArrowheads="1"/>
          </p:cNvPicPr>
          <p:nvPr/>
        </p:nvPicPr>
        <p:blipFill>
          <a:blip r:embed="rId3" cstate="print"/>
          <a:srcRect/>
          <a:stretch>
            <a:fillRect/>
          </a:stretch>
        </p:blipFill>
        <p:spPr bwMode="auto">
          <a:xfrm>
            <a:off x="8029629" y="312926"/>
            <a:ext cx="3267075" cy="5381625"/>
          </a:xfrm>
          <a:prstGeom prst="rect">
            <a:avLst/>
          </a:prstGeom>
          <a:noFill/>
        </p:spPr>
      </p:pic>
      <p:sp>
        <p:nvSpPr>
          <p:cNvPr id="7" name="TextBox 6"/>
          <p:cNvSpPr txBox="1"/>
          <p:nvPr/>
        </p:nvSpPr>
        <p:spPr>
          <a:xfrm>
            <a:off x="8152108" y="4974956"/>
            <a:ext cx="3115160" cy="646331"/>
          </a:xfrm>
          <a:prstGeom prst="rect">
            <a:avLst/>
          </a:prstGeom>
          <a:solidFill>
            <a:schemeClr val="bg1">
              <a:alpha val="60000"/>
            </a:schemeClr>
          </a:solidFill>
        </p:spPr>
        <p:txBody>
          <a:bodyPr wrap="square" rtlCol="0">
            <a:spAutoFit/>
          </a:bodyPr>
          <a:lstStyle/>
          <a:p>
            <a:r>
              <a:rPr lang="en-GB" dirty="0" smtClean="0"/>
              <a:t>KING JOHN (1199-1216) FROM A MEDIEVAL CHRONICLE </a:t>
            </a:r>
            <a:r>
              <a:rPr lang="en-GB" sz="1000" dirty="0" smtClean="0"/>
              <a:t>Wikipedia</a:t>
            </a:r>
            <a:endParaRPr lang="en-GB"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682673" cy="1000060"/>
          </a:xfrm>
          <a:solidFill>
            <a:schemeClr val="accent1">
              <a:lumMod val="20000"/>
              <a:lumOff val="80000"/>
            </a:schemeClr>
          </a:solidFill>
          <a:ln w="15875">
            <a:solidFill>
              <a:srgbClr val="000000"/>
            </a:solidFill>
          </a:ln>
        </p:spPr>
        <p:txBody>
          <a:bodyPr/>
          <a:lstStyle/>
          <a:p>
            <a:pPr algn="ctr"/>
            <a:r>
              <a:rPr lang="en-GB" b="1" dirty="0" smtClean="0">
                <a:latin typeface="Arno Pro Display" panose="02020502050506020403" pitchFamily="18" charset="0"/>
              </a:rPr>
              <a:t>5 </a:t>
            </a:r>
            <a:r>
              <a:rPr lang="en-GB" b="1" dirty="0">
                <a:latin typeface="Arno Pro Display" panose="02020502050506020403" pitchFamily="18" charset="0"/>
              </a:rPr>
              <a:t>M</a:t>
            </a:r>
            <a:r>
              <a:rPr lang="en-GB" b="1" dirty="0" smtClean="0">
                <a:latin typeface="Arno Pro Display" panose="02020502050506020403" pitchFamily="18" charset="0"/>
              </a:rPr>
              <a:t>inute Activity</a:t>
            </a:r>
            <a:endParaRPr lang="en-GB" b="1" dirty="0">
              <a:latin typeface="Arno Pro Display" panose="02020502050506020403" pitchFamily="18" charset="0"/>
            </a:endParaRPr>
          </a:p>
        </p:txBody>
      </p:sp>
      <p:sp>
        <p:nvSpPr>
          <p:cNvPr id="3" name="Content Placeholder 2"/>
          <p:cNvSpPr>
            <a:spLocks noGrp="1"/>
          </p:cNvSpPr>
          <p:nvPr>
            <p:ph idx="1"/>
          </p:nvPr>
        </p:nvSpPr>
        <p:spPr>
          <a:xfrm>
            <a:off x="838200" y="1825625"/>
            <a:ext cx="5806440" cy="1877695"/>
          </a:xfrm>
          <a:solidFill>
            <a:schemeClr val="accent1">
              <a:lumMod val="20000"/>
              <a:lumOff val="80000"/>
            </a:schemeClr>
          </a:solidFill>
          <a:ln w="15875">
            <a:solidFill>
              <a:srgbClr val="000000"/>
            </a:solidFill>
          </a:ln>
        </p:spPr>
        <p:txBody>
          <a:bodyPr>
            <a:normAutofit lnSpcReduction="10000"/>
          </a:bodyPr>
          <a:lstStyle/>
          <a:p>
            <a:pPr marL="0" indent="0">
              <a:buNone/>
            </a:pPr>
            <a:endParaRPr lang="en-GB" sz="1200" dirty="0" smtClean="0">
              <a:latin typeface="Arial" pitchFamily="34" charset="0"/>
              <a:cs typeface="Arial" pitchFamily="34" charset="0"/>
            </a:endParaRPr>
          </a:p>
          <a:p>
            <a:pPr marL="144000" indent="0">
              <a:buNone/>
            </a:pPr>
            <a:r>
              <a:rPr lang="en-GB" dirty="0" smtClean="0">
                <a:latin typeface="Arial" pitchFamily="34" charset="0"/>
                <a:cs typeface="Arial" pitchFamily="34" charset="0"/>
              </a:rPr>
              <a:t>In pairs, look at the sheet on the Magna Carta. Quickly fill in who would have benefitted from each agreement. </a:t>
            </a:r>
          </a:p>
          <a:p>
            <a:pPr marL="0" indent="0">
              <a:buNone/>
            </a:pPr>
            <a:endParaRPr lang="en-GB" sz="3200" dirty="0">
              <a:latin typeface="Arial" pitchFamily="34" charset="0"/>
              <a:cs typeface="Arial" pitchFamily="34" charset="0"/>
            </a:endParaRPr>
          </a:p>
        </p:txBody>
      </p:sp>
      <p:sp>
        <p:nvSpPr>
          <p:cNvPr id="5" name="Date Placeholder 4"/>
          <p:cNvSpPr>
            <a:spLocks noGrp="1"/>
          </p:cNvSpPr>
          <p:nvPr>
            <p:ph type="dt" sz="half" idx="10"/>
          </p:nvPr>
        </p:nvSpPr>
        <p:spPr>
          <a:xfrm>
            <a:off x="213360" y="6355080"/>
            <a:ext cx="336804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7" name="Content Placeholder 2"/>
          <p:cNvSpPr txBox="1">
            <a:spLocks/>
          </p:cNvSpPr>
          <p:nvPr/>
        </p:nvSpPr>
        <p:spPr>
          <a:xfrm>
            <a:off x="822960" y="3867785"/>
            <a:ext cx="5806440" cy="2243455"/>
          </a:xfrm>
          <a:prstGeom prst="rect">
            <a:avLst/>
          </a:prstGeom>
          <a:solidFill>
            <a:schemeClr val="accent1">
              <a:lumMod val="20000"/>
              <a:lumOff val="80000"/>
            </a:schemeClr>
          </a:solidFill>
          <a:ln w="15875">
            <a:solidFill>
              <a:srgbClr val="000000"/>
            </a:solidFill>
          </a:ln>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44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Extension:</a:t>
            </a:r>
          </a:p>
          <a:p>
            <a:pPr marL="144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Why might the Magna </a:t>
            </a:r>
            <a:r>
              <a:rPr kumimoji="0" lang="en-GB" sz="2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Carta</a:t>
            </a:r>
            <a:r>
              <a:rPr kumimoji="0" lang="en-GB" sz="2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have led to more trouble between the King and Barons?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8" name="Picture 7" descr="Magna Carta.jpg"/>
          <p:cNvPicPr>
            <a:picLocks noChangeAspect="1"/>
          </p:cNvPicPr>
          <p:nvPr/>
        </p:nvPicPr>
        <p:blipFill>
          <a:blip r:embed="rId3" cstate="print">
            <a:lum bright="-21000" contrast="35000"/>
          </a:blip>
          <a:stretch>
            <a:fillRect/>
          </a:stretch>
        </p:blipFill>
        <p:spPr>
          <a:xfrm>
            <a:off x="6873241" y="118185"/>
            <a:ext cx="5105400" cy="6556935"/>
          </a:xfrm>
          <a:prstGeom prst="rect">
            <a:avLst/>
          </a:prstGeom>
        </p:spPr>
      </p:pic>
      <p:sp>
        <p:nvSpPr>
          <p:cNvPr id="6" name="Footer Placeholder 5"/>
          <p:cNvSpPr>
            <a:spLocks noGrp="1"/>
          </p:cNvSpPr>
          <p:nvPr>
            <p:ph type="ftr" sz="quarter" idx="11"/>
          </p:nvPr>
        </p:nvSpPr>
        <p:spPr>
          <a:xfrm>
            <a:off x="7863840" y="6492875"/>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102860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451925"/>
            <a:ext cx="10515600" cy="5476435"/>
          </a:xfrm>
          <a:solidFill>
            <a:schemeClr val="bg1"/>
          </a:solidFill>
          <a:ln w="15875">
            <a:solidFill>
              <a:srgbClr val="000000"/>
            </a:solidFill>
          </a:ln>
        </p:spPr>
        <p:txBody>
          <a:bodyPr>
            <a:normAutofit fontScale="92500" lnSpcReduction="20000"/>
          </a:bodyPr>
          <a:lstStyle/>
          <a:p>
            <a:pPr marL="0" indent="0">
              <a:buNone/>
            </a:pPr>
            <a:endParaRPr lang="en-GB" sz="1500" dirty="0" smtClean="0"/>
          </a:p>
          <a:p>
            <a:pPr marL="0" indent="0">
              <a:buNone/>
            </a:pPr>
            <a:r>
              <a:rPr lang="en-GB" sz="3200" dirty="0" smtClean="0"/>
              <a:t>The </a:t>
            </a:r>
            <a:r>
              <a:rPr lang="en-GB" sz="3200" dirty="0"/>
              <a:t>signing of the Magna Carta was not the end of the story. King John tried to take back what he had signed up to and the barons declared war against him. </a:t>
            </a:r>
            <a:endParaRPr lang="en-GB" sz="3200" dirty="0" smtClean="0"/>
          </a:p>
          <a:p>
            <a:pPr marL="0" indent="0">
              <a:buNone/>
            </a:pPr>
            <a:endParaRPr lang="en-GB" sz="2200" dirty="0"/>
          </a:p>
          <a:p>
            <a:pPr marL="0" indent="0">
              <a:buNone/>
            </a:pPr>
            <a:r>
              <a:rPr lang="en-GB" sz="3200" dirty="0" smtClean="0"/>
              <a:t>Rochester</a:t>
            </a:r>
            <a:r>
              <a:rPr lang="en-GB" sz="3200" dirty="0"/>
              <a:t>, a royal castle, was under the control of the Archbishop of Canterbury, Stephen Langton. Langton was no friend of the king and he seems to have let the castle pass into the hands of rebels. </a:t>
            </a:r>
            <a:r>
              <a:rPr lang="en-GB" sz="3200" dirty="0" smtClean="0"/>
              <a:t>In September 1215 it </a:t>
            </a:r>
            <a:r>
              <a:rPr lang="en-GB" sz="3200" dirty="0"/>
              <a:t>was occupied </a:t>
            </a:r>
            <a:r>
              <a:rPr lang="en-GB" sz="3200" dirty="0" smtClean="0"/>
              <a:t>by </a:t>
            </a:r>
            <a:r>
              <a:rPr lang="en-GB" sz="3200" dirty="0"/>
              <a:t>William de </a:t>
            </a:r>
            <a:r>
              <a:rPr lang="en-GB" sz="3200" dirty="0" err="1"/>
              <a:t>Albini</a:t>
            </a:r>
            <a:r>
              <a:rPr lang="en-GB" sz="3200" dirty="0"/>
              <a:t> and a small company of knights.</a:t>
            </a:r>
          </a:p>
          <a:p>
            <a:pPr marL="0" indent="0">
              <a:buNone/>
            </a:pPr>
            <a:endParaRPr lang="en-GB" sz="2200" dirty="0" smtClean="0"/>
          </a:p>
          <a:p>
            <a:pPr marL="0" indent="0">
              <a:buNone/>
            </a:pPr>
            <a:r>
              <a:rPr lang="en-GB" sz="3200" dirty="0" smtClean="0"/>
              <a:t>A </a:t>
            </a:r>
            <a:r>
              <a:rPr lang="en-GB" sz="3200" dirty="0"/>
              <a:t>furious King John commanded the </a:t>
            </a:r>
            <a:r>
              <a:rPr lang="en-GB" sz="3200" dirty="0" smtClean="0"/>
              <a:t>siege of the castle himself</a:t>
            </a:r>
            <a:r>
              <a:rPr lang="en-GB" sz="3200" dirty="0"/>
              <a:t>. His attacking army </a:t>
            </a:r>
            <a:r>
              <a:rPr lang="en-GB" sz="3200" dirty="0" smtClean="0"/>
              <a:t>broke through the </a:t>
            </a:r>
            <a:r>
              <a:rPr lang="en-GB" sz="3200" dirty="0"/>
              <a:t>bailey wall and set up stone-throwing machines to destroy or damage the keep. At the same time, a mine was </a:t>
            </a:r>
            <a:r>
              <a:rPr lang="en-GB" sz="3200" dirty="0" smtClean="0"/>
              <a:t>dug under one of the corner towers....</a:t>
            </a:r>
            <a:endParaRPr lang="en-GB" sz="3200" dirty="0"/>
          </a:p>
          <a:p>
            <a:pPr marL="0" indent="0">
              <a:buNone/>
            </a:pPr>
            <a:endParaRPr lang="en-GB" dirty="0"/>
          </a:p>
        </p:txBody>
      </p:sp>
      <p:sp>
        <p:nvSpPr>
          <p:cNvPr id="2" name="Date Placeholder 1"/>
          <p:cNvSpPr>
            <a:spLocks noGrp="1"/>
          </p:cNvSpPr>
          <p:nvPr>
            <p:ph type="dt" sz="half" idx="10"/>
          </p:nvPr>
        </p:nvSpPr>
        <p:spPr>
          <a:xfrm>
            <a:off x="198120" y="6355080"/>
            <a:ext cx="338328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3" name="Footer Placeholder 2"/>
          <p:cNvSpPr>
            <a:spLocks noGrp="1"/>
          </p:cNvSpPr>
          <p:nvPr>
            <p:ph type="ftr" sz="quarter" idx="11"/>
          </p:nvPr>
        </p:nvSpPr>
        <p:spPr>
          <a:xfrm>
            <a:off x="7863840" y="628015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7420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98120" y="6355080"/>
            <a:ext cx="338328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7879080" y="6280150"/>
            <a:ext cx="4114800" cy="365125"/>
          </a:xfrm>
        </p:spPr>
        <p:txBody>
          <a:bodyPr/>
          <a:lstStyle/>
          <a:p>
            <a:pPr algn="r"/>
            <a:r>
              <a:rPr lang="en-GB" dirty="0" smtClean="0"/>
              <a:t>Author: Sarah Martin </a:t>
            </a:r>
            <a:endParaRPr lang="en-GB" dirty="0"/>
          </a:p>
        </p:txBody>
      </p:sp>
      <p:sp>
        <p:nvSpPr>
          <p:cNvPr id="6" name="Content Placeholder 2"/>
          <p:cNvSpPr>
            <a:spLocks noGrp="1"/>
          </p:cNvSpPr>
          <p:nvPr>
            <p:ph idx="1"/>
          </p:nvPr>
        </p:nvSpPr>
        <p:spPr>
          <a:xfrm>
            <a:off x="326756" y="337789"/>
            <a:ext cx="6257192" cy="871080"/>
          </a:xfrm>
          <a:solidFill>
            <a:schemeClr val="accent1">
              <a:lumMod val="20000"/>
              <a:lumOff val="80000"/>
            </a:schemeClr>
          </a:solidFill>
          <a:ln w="15875">
            <a:solidFill>
              <a:srgbClr val="000000"/>
            </a:solidFill>
          </a:ln>
        </p:spPr>
        <p:txBody>
          <a:bodyPr>
            <a:normAutofit/>
          </a:bodyPr>
          <a:lstStyle/>
          <a:p>
            <a:pPr marL="144000" indent="0">
              <a:buNone/>
            </a:pPr>
            <a:r>
              <a:rPr lang="en-GB" sz="2400" dirty="0" smtClean="0">
                <a:latin typeface="Arial" pitchFamily="34" charset="0"/>
                <a:cs typeface="Arial" pitchFamily="34" charset="0"/>
              </a:rPr>
              <a:t>To find out what happened next you need to study some sources from the time:</a:t>
            </a:r>
            <a:endParaRPr lang="en-GB" sz="2400" dirty="0">
              <a:latin typeface="Arial" pitchFamily="34" charset="0"/>
              <a:cs typeface="Arial" pitchFamily="34" charset="0"/>
            </a:endParaRPr>
          </a:p>
        </p:txBody>
      </p:sp>
      <p:pic>
        <p:nvPicPr>
          <p:cNvPr id="7" name="Picture 6" descr="Rochester sources.jpg"/>
          <p:cNvPicPr>
            <a:picLocks noChangeAspect="1"/>
          </p:cNvPicPr>
          <p:nvPr/>
        </p:nvPicPr>
        <p:blipFill>
          <a:blip r:embed="rId2" cstate="print"/>
          <a:stretch>
            <a:fillRect/>
          </a:stretch>
        </p:blipFill>
        <p:spPr>
          <a:xfrm>
            <a:off x="7268914" y="294467"/>
            <a:ext cx="4563162" cy="6005593"/>
          </a:xfrm>
          <a:prstGeom prst="rect">
            <a:avLst/>
          </a:prstGeom>
        </p:spPr>
      </p:pic>
      <p:sp>
        <p:nvSpPr>
          <p:cNvPr id="8" name="Content Placeholder 2"/>
          <p:cNvSpPr txBox="1">
            <a:spLocks/>
          </p:cNvSpPr>
          <p:nvPr/>
        </p:nvSpPr>
        <p:spPr>
          <a:xfrm>
            <a:off x="308675" y="1373591"/>
            <a:ext cx="6257192" cy="1741568"/>
          </a:xfrm>
          <a:prstGeom prst="rect">
            <a:avLst/>
          </a:prstGeom>
          <a:solidFill>
            <a:schemeClr val="accent1">
              <a:lumMod val="20000"/>
              <a:lumOff val="80000"/>
            </a:schemeClr>
          </a:solidFill>
          <a:ln w="15875">
            <a:solidFill>
              <a:srgbClr val="000000"/>
            </a:solidFill>
          </a:ln>
        </p:spPr>
        <p:txBody>
          <a:bodyPr vert="horz" lIns="91440" tIns="45720" rIns="91440" bIns="45720" rtlCol="0">
            <a:normAutofit/>
          </a:bodyPr>
          <a:lstStyle/>
          <a:p>
            <a:pPr marL="144000" marR="0" lvl="0" indent="0" algn="l" defTabSz="914400" rtl="0" eaLnBrk="1" fontAlgn="auto" latinLnBrk="0" hangingPunct="1">
              <a:lnSpc>
                <a:spcPct val="90000"/>
              </a:lnSpc>
              <a:spcBef>
                <a:spcPts val="1000"/>
              </a:spcBef>
              <a:spcAft>
                <a:spcPts val="0"/>
              </a:spcAft>
              <a:buClr>
                <a:srgbClr val="FF0000"/>
              </a:buClr>
              <a:buSzTx/>
              <a:buFont typeface="Wingdings" pitchFamily="2" charset="2"/>
              <a:buChar char="l"/>
              <a:tabLst/>
              <a:defRPr/>
            </a:pPr>
            <a:r>
              <a:rPr kumimoji="0" lang="en-GB" sz="2400" b="0" i="0" u="none" strike="noStrike" kern="1200" cap="none" spc="0" normalizeH="0" baseline="0" noProof="0" dirty="0" smtClean="0">
                <a:ln>
                  <a:noFill/>
                </a:ln>
                <a:solidFill>
                  <a:schemeClr val="tx1"/>
                </a:solidFill>
                <a:effectLst/>
                <a:uLnTx/>
                <a:uFillTx/>
                <a:latin typeface="Arno Pro Display" panose="02020502050506020403" pitchFamily="18" charset="0"/>
                <a:ea typeface="+mn-ea"/>
                <a:cs typeface="+mn-cs"/>
              </a:rPr>
              <a:t> </a:t>
            </a: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On what points do the sources agree?</a:t>
            </a:r>
          </a:p>
          <a:p>
            <a:pPr marL="144000" marR="0" lvl="0" indent="0" algn="l" defTabSz="914400" rtl="0" eaLnBrk="1" fontAlgn="auto" latinLnBrk="0" hangingPunct="1">
              <a:lnSpc>
                <a:spcPct val="90000"/>
              </a:lnSpc>
              <a:spcBef>
                <a:spcPts val="1000"/>
              </a:spcBef>
              <a:spcAft>
                <a:spcPts val="0"/>
              </a:spcAft>
              <a:buClr>
                <a:srgbClr val="FF0000"/>
              </a:buClr>
              <a:buSzTx/>
              <a:buFont typeface="Wingdings" pitchFamily="2" charset="2"/>
              <a:buChar char="l"/>
              <a:tabLst/>
              <a:defRPr/>
            </a:pPr>
            <a:r>
              <a:rPr lang="en-GB" sz="2400" dirty="0" smtClean="0">
                <a:latin typeface="Arial" pitchFamily="34" charset="0"/>
                <a:cs typeface="Arial" pitchFamily="34" charset="0"/>
              </a:rPr>
              <a:t> On what points do they disagree?</a:t>
            </a:r>
          </a:p>
          <a:p>
            <a:pPr marL="144000" marR="0" lvl="0" indent="0" algn="l" defTabSz="914400" rtl="0" eaLnBrk="1" fontAlgn="auto" latinLnBrk="0" hangingPunct="1">
              <a:lnSpc>
                <a:spcPct val="90000"/>
              </a:lnSpc>
              <a:spcBef>
                <a:spcPts val="1000"/>
              </a:spcBef>
              <a:spcAft>
                <a:spcPts val="0"/>
              </a:spcAft>
              <a:buClr>
                <a:srgbClr val="FF0000"/>
              </a:buClr>
              <a:buSzTx/>
              <a:buFont typeface="Wingdings" pitchFamily="2" charset="2"/>
              <a:buChar char="l"/>
              <a:tabLst/>
              <a:defRPr/>
            </a:pP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 Which source do you think is the most reliable?</a:t>
            </a:r>
            <a:endParaRPr kumimoji="0" lang="en-GB" sz="24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9" name="Content Placeholder 2"/>
          <p:cNvSpPr txBox="1">
            <a:spLocks/>
          </p:cNvSpPr>
          <p:nvPr/>
        </p:nvSpPr>
        <p:spPr>
          <a:xfrm>
            <a:off x="308675" y="4401519"/>
            <a:ext cx="6257192" cy="1496362"/>
          </a:xfrm>
          <a:prstGeom prst="rect">
            <a:avLst/>
          </a:prstGeom>
          <a:solidFill>
            <a:schemeClr val="accent1">
              <a:lumMod val="20000"/>
              <a:lumOff val="80000"/>
            </a:schemeClr>
          </a:solidFill>
          <a:ln w="15875">
            <a:solidFill>
              <a:srgbClr val="000000"/>
            </a:solidFill>
          </a:ln>
        </p:spPr>
        <p:txBody>
          <a:bodyPr vert="horz" lIns="91440" tIns="45720" rIns="91440" bIns="45720" rtlCol="0">
            <a:normAutofit/>
          </a:bodyPr>
          <a:lstStyle/>
          <a:p>
            <a:pPr marL="144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Use what you have found out so far to write a short account or make a detailed</a:t>
            </a: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sketch</a:t>
            </a: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 about what happened at Rochester Castle in 1215.</a:t>
            </a:r>
            <a:endParaRPr kumimoji="0" lang="en-GB" sz="24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10" name="Content Placeholder 2"/>
          <p:cNvSpPr txBox="1">
            <a:spLocks/>
          </p:cNvSpPr>
          <p:nvPr/>
        </p:nvSpPr>
        <p:spPr>
          <a:xfrm>
            <a:off x="290593" y="3323796"/>
            <a:ext cx="6257192" cy="876246"/>
          </a:xfrm>
          <a:prstGeom prst="rect">
            <a:avLst/>
          </a:prstGeom>
          <a:solidFill>
            <a:schemeClr val="accent1">
              <a:lumMod val="20000"/>
              <a:lumOff val="80000"/>
            </a:schemeClr>
          </a:solidFill>
          <a:ln w="15875">
            <a:solidFill>
              <a:srgbClr val="000000"/>
            </a:solidFill>
          </a:ln>
        </p:spPr>
        <p:txBody>
          <a:bodyPr vert="horz" lIns="91440" tIns="45720" rIns="91440" bIns="45720" rtlCol="0">
            <a:normAutofit/>
          </a:bodyPr>
          <a:lstStyle/>
          <a:p>
            <a:pPr marL="144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Now </a:t>
            </a:r>
            <a:r>
              <a:rPr kumimoji="0" lang="en-GB" sz="2400" b="1" i="0" u="none" strike="noStrike" kern="1200" cap="none" spc="0" normalizeH="0" baseline="0" noProof="0" dirty="0" smtClean="0">
                <a:ln>
                  <a:noFill/>
                </a:ln>
                <a:solidFill>
                  <a:schemeClr val="tx1"/>
                </a:solidFill>
                <a:effectLst/>
                <a:uLnTx/>
                <a:uFillTx/>
                <a:latin typeface="Arial" pitchFamily="34" charset="0"/>
                <a:cs typeface="Arial" pitchFamily="34" charset="0"/>
                <a:hlinkClick r:id="rId3"/>
              </a:rPr>
              <a:t>watch </a:t>
            </a:r>
            <a:r>
              <a:rPr kumimoji="0" lang="en-GB"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this clip from the 2011 film ‘Ironclad’</a:t>
            </a:r>
            <a:r>
              <a:rPr kumimoji="0" lang="en-GB" sz="2400" b="0" i="0" u="none" strike="noStrike" kern="1200" cap="none" spc="0" normalizeH="0" noProof="0" dirty="0" smtClean="0">
                <a:ln>
                  <a:noFill/>
                </a:ln>
                <a:solidFill>
                  <a:schemeClr val="tx1"/>
                </a:solidFill>
                <a:effectLst/>
                <a:uLnTx/>
                <a:uFillTx/>
                <a:latin typeface="Arial" pitchFamily="34" charset="0"/>
                <a:cs typeface="Arial" pitchFamily="34" charset="0"/>
              </a:rPr>
              <a:t> which is based on these events.</a:t>
            </a:r>
            <a:endParaRPr kumimoji="0" lang="en-GB" sz="24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58616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SE England.jpg"/>
          <p:cNvPicPr>
            <a:picLocks noChangeAspect="1"/>
          </p:cNvPicPr>
          <p:nvPr/>
        </p:nvPicPr>
        <p:blipFill>
          <a:blip r:embed="rId2" cstate="print"/>
          <a:srcRect l="48762" t="27686" r="570" b="19358"/>
          <a:stretch>
            <a:fillRect/>
          </a:stretch>
        </p:blipFill>
        <p:spPr>
          <a:xfrm>
            <a:off x="2365506" y="108000"/>
            <a:ext cx="9475200" cy="6675121"/>
          </a:xfrm>
          <a:prstGeom prst="rect">
            <a:avLst/>
          </a:prstGeom>
        </p:spPr>
      </p:pic>
      <p:sp>
        <p:nvSpPr>
          <p:cNvPr id="2" name="Date Placeholder 1"/>
          <p:cNvSpPr>
            <a:spLocks noGrp="1"/>
          </p:cNvSpPr>
          <p:nvPr>
            <p:ph type="dt" sz="half" idx="10"/>
          </p:nvPr>
        </p:nvSpPr>
        <p:spPr>
          <a:xfrm>
            <a:off x="243840" y="6370320"/>
            <a:ext cx="3337560" cy="35115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3" name="Footer Placeholder 2"/>
          <p:cNvSpPr>
            <a:spLocks noGrp="1"/>
          </p:cNvSpPr>
          <p:nvPr>
            <p:ph type="ftr" sz="quarter" idx="11"/>
          </p:nvPr>
        </p:nvSpPr>
        <p:spPr>
          <a:xfrm>
            <a:off x="3006671" y="6253385"/>
            <a:ext cx="1651289" cy="406237"/>
          </a:xfrm>
        </p:spPr>
        <p:txBody>
          <a:bodyPr/>
          <a:lstStyle/>
          <a:p>
            <a:pPr algn="r"/>
            <a:r>
              <a:rPr lang="en-GB" dirty="0" smtClean="0"/>
              <a:t>Author: Sarah Martin </a:t>
            </a:r>
            <a:endParaRPr lang="en-GB" dirty="0"/>
          </a:p>
        </p:txBody>
      </p:sp>
      <p:sp>
        <p:nvSpPr>
          <p:cNvPr id="11" name="Freeform 10"/>
          <p:cNvSpPr/>
          <p:nvPr/>
        </p:nvSpPr>
        <p:spPr>
          <a:xfrm>
            <a:off x="3711065" y="944880"/>
            <a:ext cx="3606290" cy="3779520"/>
          </a:xfrm>
          <a:custGeom>
            <a:avLst/>
            <a:gdLst>
              <a:gd name="connsiteX0" fmla="*/ 708535 w 3606290"/>
              <a:gd name="connsiteY0" fmla="*/ 0 h 3779520"/>
              <a:gd name="connsiteX1" fmla="*/ 662815 w 3606290"/>
              <a:gd name="connsiteY1" fmla="*/ 30480 h 3779520"/>
              <a:gd name="connsiteX2" fmla="*/ 647575 w 3606290"/>
              <a:gd name="connsiteY2" fmla="*/ 76200 h 3779520"/>
              <a:gd name="connsiteX3" fmla="*/ 632335 w 3606290"/>
              <a:gd name="connsiteY3" fmla="*/ 259080 h 3779520"/>
              <a:gd name="connsiteX4" fmla="*/ 601855 w 3606290"/>
              <a:gd name="connsiteY4" fmla="*/ 304800 h 3779520"/>
              <a:gd name="connsiteX5" fmla="*/ 571375 w 3606290"/>
              <a:gd name="connsiteY5" fmla="*/ 396240 h 3779520"/>
              <a:gd name="connsiteX6" fmla="*/ 495175 w 3606290"/>
              <a:gd name="connsiteY6" fmla="*/ 487680 h 3779520"/>
              <a:gd name="connsiteX7" fmla="*/ 449455 w 3606290"/>
              <a:gd name="connsiteY7" fmla="*/ 594360 h 3779520"/>
              <a:gd name="connsiteX8" fmla="*/ 434215 w 3606290"/>
              <a:gd name="connsiteY8" fmla="*/ 655320 h 3779520"/>
              <a:gd name="connsiteX9" fmla="*/ 403735 w 3606290"/>
              <a:gd name="connsiteY9" fmla="*/ 701040 h 3779520"/>
              <a:gd name="connsiteX10" fmla="*/ 373255 w 3606290"/>
              <a:gd name="connsiteY10" fmla="*/ 792480 h 3779520"/>
              <a:gd name="connsiteX11" fmla="*/ 358015 w 3606290"/>
              <a:gd name="connsiteY11" fmla="*/ 868680 h 3779520"/>
              <a:gd name="connsiteX12" fmla="*/ 312295 w 3606290"/>
              <a:gd name="connsiteY12" fmla="*/ 899160 h 3779520"/>
              <a:gd name="connsiteX13" fmla="*/ 281815 w 3606290"/>
              <a:gd name="connsiteY13" fmla="*/ 960120 h 3779520"/>
              <a:gd name="connsiteX14" fmla="*/ 236095 w 3606290"/>
              <a:gd name="connsiteY14" fmla="*/ 990600 h 3779520"/>
              <a:gd name="connsiteX15" fmla="*/ 190375 w 3606290"/>
              <a:gd name="connsiteY15" fmla="*/ 1082040 h 3779520"/>
              <a:gd name="connsiteX16" fmla="*/ 98935 w 3606290"/>
              <a:gd name="connsiteY16" fmla="*/ 1112520 h 3779520"/>
              <a:gd name="connsiteX17" fmla="*/ 83695 w 3606290"/>
              <a:gd name="connsiteY17" fmla="*/ 1112520 h 3779520"/>
              <a:gd name="connsiteX18" fmla="*/ 98935 w 3606290"/>
              <a:gd name="connsiteY18" fmla="*/ 1188720 h 3779520"/>
              <a:gd name="connsiteX19" fmla="*/ 114175 w 3606290"/>
              <a:gd name="connsiteY19" fmla="*/ 1249680 h 3779520"/>
              <a:gd name="connsiteX20" fmla="*/ 129415 w 3606290"/>
              <a:gd name="connsiteY20" fmla="*/ 1417320 h 3779520"/>
              <a:gd name="connsiteX21" fmla="*/ 190375 w 3606290"/>
              <a:gd name="connsiteY21" fmla="*/ 1965960 h 3779520"/>
              <a:gd name="connsiteX22" fmla="*/ 266575 w 3606290"/>
              <a:gd name="connsiteY22" fmla="*/ 2407920 h 3779520"/>
              <a:gd name="connsiteX23" fmla="*/ 297055 w 3606290"/>
              <a:gd name="connsiteY23" fmla="*/ 2453640 h 3779520"/>
              <a:gd name="connsiteX24" fmla="*/ 617095 w 3606290"/>
              <a:gd name="connsiteY24" fmla="*/ 2423160 h 3779520"/>
              <a:gd name="connsiteX25" fmla="*/ 662815 w 3606290"/>
              <a:gd name="connsiteY25" fmla="*/ 2438400 h 3779520"/>
              <a:gd name="connsiteX26" fmla="*/ 739015 w 3606290"/>
              <a:gd name="connsiteY26" fmla="*/ 2468880 h 3779520"/>
              <a:gd name="connsiteX27" fmla="*/ 891415 w 3606290"/>
              <a:gd name="connsiteY27" fmla="*/ 2514600 h 3779520"/>
              <a:gd name="connsiteX28" fmla="*/ 906655 w 3606290"/>
              <a:gd name="connsiteY28" fmla="*/ 2560320 h 3779520"/>
              <a:gd name="connsiteX29" fmla="*/ 1104775 w 3606290"/>
              <a:gd name="connsiteY29" fmla="*/ 2529840 h 3779520"/>
              <a:gd name="connsiteX30" fmla="*/ 1165735 w 3606290"/>
              <a:gd name="connsiteY30" fmla="*/ 2545080 h 3779520"/>
              <a:gd name="connsiteX31" fmla="*/ 1211455 w 3606290"/>
              <a:gd name="connsiteY31" fmla="*/ 2575560 h 3779520"/>
              <a:gd name="connsiteX32" fmla="*/ 1257175 w 3606290"/>
              <a:gd name="connsiteY32" fmla="*/ 2590800 h 3779520"/>
              <a:gd name="connsiteX33" fmla="*/ 1287655 w 3606290"/>
              <a:gd name="connsiteY33" fmla="*/ 2636520 h 3779520"/>
              <a:gd name="connsiteX34" fmla="*/ 1409575 w 3606290"/>
              <a:gd name="connsiteY34" fmla="*/ 2682240 h 3779520"/>
              <a:gd name="connsiteX35" fmla="*/ 1455295 w 3606290"/>
              <a:gd name="connsiteY35" fmla="*/ 2697480 h 3779520"/>
              <a:gd name="connsiteX36" fmla="*/ 1485775 w 3606290"/>
              <a:gd name="connsiteY36" fmla="*/ 2743200 h 3779520"/>
              <a:gd name="connsiteX37" fmla="*/ 1501015 w 3606290"/>
              <a:gd name="connsiteY37" fmla="*/ 2788920 h 3779520"/>
              <a:gd name="connsiteX38" fmla="*/ 1546735 w 3606290"/>
              <a:gd name="connsiteY38" fmla="*/ 2773680 h 3779520"/>
              <a:gd name="connsiteX39" fmla="*/ 1607695 w 3606290"/>
              <a:gd name="connsiteY39" fmla="*/ 2788920 h 3779520"/>
              <a:gd name="connsiteX40" fmla="*/ 1561975 w 3606290"/>
              <a:gd name="connsiteY40" fmla="*/ 2819400 h 3779520"/>
              <a:gd name="connsiteX41" fmla="*/ 1622935 w 3606290"/>
              <a:gd name="connsiteY41" fmla="*/ 2910840 h 3779520"/>
              <a:gd name="connsiteX42" fmla="*/ 1622935 w 3606290"/>
              <a:gd name="connsiteY42" fmla="*/ 2910840 h 3779520"/>
              <a:gd name="connsiteX43" fmla="*/ 1912495 w 3606290"/>
              <a:gd name="connsiteY43" fmla="*/ 2956560 h 3779520"/>
              <a:gd name="connsiteX44" fmla="*/ 1942975 w 3606290"/>
              <a:gd name="connsiteY44" fmla="*/ 3002280 h 3779520"/>
              <a:gd name="connsiteX45" fmla="*/ 1958215 w 3606290"/>
              <a:gd name="connsiteY45" fmla="*/ 3063240 h 3779520"/>
              <a:gd name="connsiteX46" fmla="*/ 2003935 w 3606290"/>
              <a:gd name="connsiteY46" fmla="*/ 3093720 h 3779520"/>
              <a:gd name="connsiteX47" fmla="*/ 2095375 w 3606290"/>
              <a:gd name="connsiteY47" fmla="*/ 3185160 h 3779520"/>
              <a:gd name="connsiteX48" fmla="*/ 2156335 w 3606290"/>
              <a:gd name="connsiteY48" fmla="*/ 3169920 h 3779520"/>
              <a:gd name="connsiteX49" fmla="*/ 2278255 w 3606290"/>
              <a:gd name="connsiteY49" fmla="*/ 3200400 h 3779520"/>
              <a:gd name="connsiteX50" fmla="*/ 2430655 w 3606290"/>
              <a:gd name="connsiteY50" fmla="*/ 3169920 h 3779520"/>
              <a:gd name="connsiteX51" fmla="*/ 2522095 w 3606290"/>
              <a:gd name="connsiteY51" fmla="*/ 3124200 h 3779520"/>
              <a:gd name="connsiteX52" fmla="*/ 2765935 w 3606290"/>
              <a:gd name="connsiteY52" fmla="*/ 3154680 h 3779520"/>
              <a:gd name="connsiteX53" fmla="*/ 2796415 w 3606290"/>
              <a:gd name="connsiteY53" fmla="*/ 3215640 h 3779520"/>
              <a:gd name="connsiteX54" fmla="*/ 2903095 w 3606290"/>
              <a:gd name="connsiteY54" fmla="*/ 3261360 h 3779520"/>
              <a:gd name="connsiteX55" fmla="*/ 3025015 w 3606290"/>
              <a:gd name="connsiteY55" fmla="*/ 3276600 h 3779520"/>
              <a:gd name="connsiteX56" fmla="*/ 3116455 w 3606290"/>
              <a:gd name="connsiteY56" fmla="*/ 3307080 h 3779520"/>
              <a:gd name="connsiteX57" fmla="*/ 3223135 w 3606290"/>
              <a:gd name="connsiteY57" fmla="*/ 3307080 h 3779520"/>
              <a:gd name="connsiteX58" fmla="*/ 3207895 w 3606290"/>
              <a:gd name="connsiteY58" fmla="*/ 3383280 h 3779520"/>
              <a:gd name="connsiteX59" fmla="*/ 3268855 w 3606290"/>
              <a:gd name="connsiteY59" fmla="*/ 3505200 h 3779520"/>
              <a:gd name="connsiteX60" fmla="*/ 3329815 w 3606290"/>
              <a:gd name="connsiteY60" fmla="*/ 3520440 h 3779520"/>
              <a:gd name="connsiteX61" fmla="*/ 3345055 w 3606290"/>
              <a:gd name="connsiteY61" fmla="*/ 3581400 h 3779520"/>
              <a:gd name="connsiteX62" fmla="*/ 3360295 w 3606290"/>
              <a:gd name="connsiteY62" fmla="*/ 3627120 h 3779520"/>
              <a:gd name="connsiteX63" fmla="*/ 3436495 w 3606290"/>
              <a:gd name="connsiteY63" fmla="*/ 3611880 h 3779520"/>
              <a:gd name="connsiteX64" fmla="*/ 3451735 w 3606290"/>
              <a:gd name="connsiteY64" fmla="*/ 3550920 h 3779520"/>
              <a:gd name="connsiteX65" fmla="*/ 3497455 w 3606290"/>
              <a:gd name="connsiteY65" fmla="*/ 3520440 h 3779520"/>
              <a:gd name="connsiteX66" fmla="*/ 3512695 w 3606290"/>
              <a:gd name="connsiteY66" fmla="*/ 3550920 h 3779520"/>
              <a:gd name="connsiteX67" fmla="*/ 3558415 w 3606290"/>
              <a:gd name="connsiteY67" fmla="*/ 3581400 h 3779520"/>
              <a:gd name="connsiteX68" fmla="*/ 3604135 w 3606290"/>
              <a:gd name="connsiteY68" fmla="*/ 3733800 h 3779520"/>
              <a:gd name="connsiteX69" fmla="*/ 3604135 w 3606290"/>
              <a:gd name="connsiteY69" fmla="*/ 377952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06290" h="3779520">
                <a:moveTo>
                  <a:pt x="708535" y="0"/>
                </a:moveTo>
                <a:cubicBezTo>
                  <a:pt x="693295" y="10160"/>
                  <a:pt x="674257" y="16177"/>
                  <a:pt x="662815" y="30480"/>
                </a:cubicBezTo>
                <a:cubicBezTo>
                  <a:pt x="652780" y="43024"/>
                  <a:pt x="649698" y="60277"/>
                  <a:pt x="647575" y="76200"/>
                </a:cubicBezTo>
                <a:cubicBezTo>
                  <a:pt x="639490" y="136835"/>
                  <a:pt x="644332" y="199097"/>
                  <a:pt x="632335" y="259080"/>
                </a:cubicBezTo>
                <a:cubicBezTo>
                  <a:pt x="628743" y="277041"/>
                  <a:pt x="609294" y="288062"/>
                  <a:pt x="601855" y="304800"/>
                </a:cubicBezTo>
                <a:cubicBezTo>
                  <a:pt x="588806" y="334160"/>
                  <a:pt x="594093" y="373522"/>
                  <a:pt x="571375" y="396240"/>
                </a:cubicBezTo>
                <a:cubicBezTo>
                  <a:pt x="529348" y="438267"/>
                  <a:pt x="523465" y="438172"/>
                  <a:pt x="495175" y="487680"/>
                </a:cubicBezTo>
                <a:cubicBezTo>
                  <a:pt x="471952" y="528320"/>
                  <a:pt x="461668" y="551616"/>
                  <a:pt x="449455" y="594360"/>
                </a:cubicBezTo>
                <a:cubicBezTo>
                  <a:pt x="443701" y="614499"/>
                  <a:pt x="442466" y="636068"/>
                  <a:pt x="434215" y="655320"/>
                </a:cubicBezTo>
                <a:cubicBezTo>
                  <a:pt x="427000" y="672155"/>
                  <a:pt x="411174" y="684302"/>
                  <a:pt x="403735" y="701040"/>
                </a:cubicBezTo>
                <a:cubicBezTo>
                  <a:pt x="390686" y="730400"/>
                  <a:pt x="379556" y="760975"/>
                  <a:pt x="373255" y="792480"/>
                </a:cubicBezTo>
                <a:cubicBezTo>
                  <a:pt x="368175" y="817880"/>
                  <a:pt x="370866" y="846190"/>
                  <a:pt x="358015" y="868680"/>
                </a:cubicBezTo>
                <a:cubicBezTo>
                  <a:pt x="348928" y="884583"/>
                  <a:pt x="327535" y="889000"/>
                  <a:pt x="312295" y="899160"/>
                </a:cubicBezTo>
                <a:cubicBezTo>
                  <a:pt x="302135" y="919480"/>
                  <a:pt x="296359" y="942667"/>
                  <a:pt x="281815" y="960120"/>
                </a:cubicBezTo>
                <a:cubicBezTo>
                  <a:pt x="270089" y="974191"/>
                  <a:pt x="247537" y="976297"/>
                  <a:pt x="236095" y="990600"/>
                </a:cubicBezTo>
                <a:cubicBezTo>
                  <a:pt x="204540" y="1030043"/>
                  <a:pt x="241763" y="1049922"/>
                  <a:pt x="190375" y="1082040"/>
                </a:cubicBezTo>
                <a:cubicBezTo>
                  <a:pt x="163130" y="1099068"/>
                  <a:pt x="98935" y="1112520"/>
                  <a:pt x="98935" y="1112520"/>
                </a:cubicBezTo>
                <a:cubicBezTo>
                  <a:pt x="49952" y="1039045"/>
                  <a:pt x="71076" y="1062043"/>
                  <a:pt x="83695" y="1112520"/>
                </a:cubicBezTo>
                <a:cubicBezTo>
                  <a:pt x="89977" y="1137650"/>
                  <a:pt x="93316" y="1163434"/>
                  <a:pt x="98935" y="1188720"/>
                </a:cubicBezTo>
                <a:cubicBezTo>
                  <a:pt x="103479" y="1209167"/>
                  <a:pt x="109095" y="1229360"/>
                  <a:pt x="114175" y="1249680"/>
                </a:cubicBezTo>
                <a:cubicBezTo>
                  <a:pt x="119255" y="1305560"/>
                  <a:pt x="126924" y="1361265"/>
                  <a:pt x="129415" y="1417320"/>
                </a:cubicBezTo>
                <a:cubicBezTo>
                  <a:pt x="153504" y="1959329"/>
                  <a:pt x="0" y="1839043"/>
                  <a:pt x="190375" y="1965960"/>
                </a:cubicBezTo>
                <a:cubicBezTo>
                  <a:pt x="208861" y="2409630"/>
                  <a:pt x="128882" y="2224329"/>
                  <a:pt x="266575" y="2407920"/>
                </a:cubicBezTo>
                <a:cubicBezTo>
                  <a:pt x="277565" y="2422573"/>
                  <a:pt x="286895" y="2438400"/>
                  <a:pt x="297055" y="2453640"/>
                </a:cubicBezTo>
                <a:cubicBezTo>
                  <a:pt x="343857" y="2313233"/>
                  <a:pt x="300092" y="2395595"/>
                  <a:pt x="617095" y="2423160"/>
                </a:cubicBezTo>
                <a:cubicBezTo>
                  <a:pt x="633099" y="2424552"/>
                  <a:pt x="647773" y="2432759"/>
                  <a:pt x="662815" y="2438400"/>
                </a:cubicBezTo>
                <a:cubicBezTo>
                  <a:pt x="688430" y="2448006"/>
                  <a:pt x="713305" y="2459531"/>
                  <a:pt x="739015" y="2468880"/>
                </a:cubicBezTo>
                <a:cubicBezTo>
                  <a:pt x="820643" y="2498563"/>
                  <a:pt x="818636" y="2496405"/>
                  <a:pt x="891415" y="2514600"/>
                </a:cubicBezTo>
                <a:cubicBezTo>
                  <a:pt x="896495" y="2529840"/>
                  <a:pt x="890850" y="2557446"/>
                  <a:pt x="906655" y="2560320"/>
                </a:cubicBezTo>
                <a:cubicBezTo>
                  <a:pt x="982923" y="2574187"/>
                  <a:pt x="1039607" y="2551563"/>
                  <a:pt x="1104775" y="2529840"/>
                </a:cubicBezTo>
                <a:cubicBezTo>
                  <a:pt x="1125095" y="2534920"/>
                  <a:pt x="1146483" y="2536829"/>
                  <a:pt x="1165735" y="2545080"/>
                </a:cubicBezTo>
                <a:cubicBezTo>
                  <a:pt x="1182570" y="2552295"/>
                  <a:pt x="1195072" y="2567369"/>
                  <a:pt x="1211455" y="2575560"/>
                </a:cubicBezTo>
                <a:cubicBezTo>
                  <a:pt x="1225823" y="2582744"/>
                  <a:pt x="1241935" y="2585720"/>
                  <a:pt x="1257175" y="2590800"/>
                </a:cubicBezTo>
                <a:cubicBezTo>
                  <a:pt x="1267335" y="2606040"/>
                  <a:pt x="1274703" y="2623568"/>
                  <a:pt x="1287655" y="2636520"/>
                </a:cubicBezTo>
                <a:cubicBezTo>
                  <a:pt x="1329467" y="2678332"/>
                  <a:pt x="1351421" y="2667701"/>
                  <a:pt x="1409575" y="2682240"/>
                </a:cubicBezTo>
                <a:cubicBezTo>
                  <a:pt x="1425160" y="2686136"/>
                  <a:pt x="1440055" y="2692400"/>
                  <a:pt x="1455295" y="2697480"/>
                </a:cubicBezTo>
                <a:cubicBezTo>
                  <a:pt x="1465455" y="2712720"/>
                  <a:pt x="1477584" y="2726817"/>
                  <a:pt x="1485775" y="2743200"/>
                </a:cubicBezTo>
                <a:cubicBezTo>
                  <a:pt x="1492959" y="2757568"/>
                  <a:pt x="1486647" y="2781736"/>
                  <a:pt x="1501015" y="2788920"/>
                </a:cubicBezTo>
                <a:cubicBezTo>
                  <a:pt x="1515383" y="2796104"/>
                  <a:pt x="1531495" y="2778760"/>
                  <a:pt x="1546735" y="2773680"/>
                </a:cubicBezTo>
                <a:cubicBezTo>
                  <a:pt x="1567055" y="2778760"/>
                  <a:pt x="1601071" y="2769049"/>
                  <a:pt x="1607695" y="2788920"/>
                </a:cubicBezTo>
                <a:cubicBezTo>
                  <a:pt x="1613487" y="2806296"/>
                  <a:pt x="1559703" y="2801225"/>
                  <a:pt x="1561975" y="2819400"/>
                </a:cubicBezTo>
                <a:cubicBezTo>
                  <a:pt x="1566519" y="2855750"/>
                  <a:pt x="1602615" y="2880360"/>
                  <a:pt x="1622935" y="2910840"/>
                </a:cubicBezTo>
                <a:lnTo>
                  <a:pt x="1622935" y="2910840"/>
                </a:lnTo>
                <a:cubicBezTo>
                  <a:pt x="1765337" y="2967801"/>
                  <a:pt x="1671848" y="2939371"/>
                  <a:pt x="1912495" y="2956560"/>
                </a:cubicBezTo>
                <a:cubicBezTo>
                  <a:pt x="1922655" y="2971800"/>
                  <a:pt x="1935760" y="2985445"/>
                  <a:pt x="1942975" y="3002280"/>
                </a:cubicBezTo>
                <a:cubicBezTo>
                  <a:pt x="1951226" y="3021532"/>
                  <a:pt x="1946597" y="3045812"/>
                  <a:pt x="1958215" y="3063240"/>
                </a:cubicBezTo>
                <a:cubicBezTo>
                  <a:pt x="1968375" y="3078480"/>
                  <a:pt x="1990245" y="3081551"/>
                  <a:pt x="2003935" y="3093720"/>
                </a:cubicBezTo>
                <a:cubicBezTo>
                  <a:pt x="2036152" y="3122358"/>
                  <a:pt x="2095375" y="3185160"/>
                  <a:pt x="2095375" y="3185160"/>
                </a:cubicBezTo>
                <a:cubicBezTo>
                  <a:pt x="2115695" y="3180080"/>
                  <a:pt x="2135462" y="3168181"/>
                  <a:pt x="2156335" y="3169920"/>
                </a:cubicBezTo>
                <a:cubicBezTo>
                  <a:pt x="2198081" y="3173399"/>
                  <a:pt x="2278255" y="3200400"/>
                  <a:pt x="2278255" y="3200400"/>
                </a:cubicBezTo>
                <a:cubicBezTo>
                  <a:pt x="2329055" y="3190240"/>
                  <a:pt x="2387550" y="3198657"/>
                  <a:pt x="2430655" y="3169920"/>
                </a:cubicBezTo>
                <a:cubicBezTo>
                  <a:pt x="2489741" y="3130529"/>
                  <a:pt x="2458999" y="3145232"/>
                  <a:pt x="2522095" y="3124200"/>
                </a:cubicBezTo>
                <a:cubicBezTo>
                  <a:pt x="2603864" y="3246854"/>
                  <a:pt x="2488610" y="3102682"/>
                  <a:pt x="2765935" y="3154680"/>
                </a:cubicBezTo>
                <a:cubicBezTo>
                  <a:pt x="2788264" y="3158867"/>
                  <a:pt x="2781871" y="3198187"/>
                  <a:pt x="2796415" y="3215640"/>
                </a:cubicBezTo>
                <a:cubicBezTo>
                  <a:pt x="2824111" y="3248876"/>
                  <a:pt x="2864906" y="3251813"/>
                  <a:pt x="2903095" y="3261360"/>
                </a:cubicBezTo>
                <a:cubicBezTo>
                  <a:pt x="3004009" y="3328636"/>
                  <a:pt x="2883279" y="3263715"/>
                  <a:pt x="3025015" y="3276600"/>
                </a:cubicBezTo>
                <a:cubicBezTo>
                  <a:pt x="3057012" y="3279509"/>
                  <a:pt x="3116455" y="3307080"/>
                  <a:pt x="3116455" y="3307080"/>
                </a:cubicBezTo>
                <a:cubicBezTo>
                  <a:pt x="3138015" y="3299893"/>
                  <a:pt x="3203999" y="3268808"/>
                  <a:pt x="3223135" y="3307080"/>
                </a:cubicBezTo>
                <a:cubicBezTo>
                  <a:pt x="3234719" y="3330248"/>
                  <a:pt x="3212975" y="3357880"/>
                  <a:pt x="3207895" y="3383280"/>
                </a:cubicBezTo>
                <a:cubicBezTo>
                  <a:pt x="3347186" y="3476141"/>
                  <a:pt x="3136119" y="3319370"/>
                  <a:pt x="3268855" y="3505200"/>
                </a:cubicBezTo>
                <a:cubicBezTo>
                  <a:pt x="3281029" y="3522244"/>
                  <a:pt x="3309495" y="3515360"/>
                  <a:pt x="3329815" y="3520440"/>
                </a:cubicBezTo>
                <a:cubicBezTo>
                  <a:pt x="3334895" y="3540760"/>
                  <a:pt x="3339301" y="3561261"/>
                  <a:pt x="3345055" y="3581400"/>
                </a:cubicBezTo>
                <a:cubicBezTo>
                  <a:pt x="3349468" y="3596846"/>
                  <a:pt x="3345055" y="3622040"/>
                  <a:pt x="3360295" y="3627120"/>
                </a:cubicBezTo>
                <a:cubicBezTo>
                  <a:pt x="3384869" y="3635311"/>
                  <a:pt x="3411095" y="3616960"/>
                  <a:pt x="3436495" y="3611880"/>
                </a:cubicBezTo>
                <a:cubicBezTo>
                  <a:pt x="3441575" y="3591560"/>
                  <a:pt x="3440117" y="3568348"/>
                  <a:pt x="3451735" y="3550920"/>
                </a:cubicBezTo>
                <a:cubicBezTo>
                  <a:pt x="3461895" y="3535680"/>
                  <a:pt x="3487295" y="3505200"/>
                  <a:pt x="3497455" y="3520440"/>
                </a:cubicBezTo>
                <a:cubicBezTo>
                  <a:pt x="3519426" y="3553396"/>
                  <a:pt x="3438995" y="3661471"/>
                  <a:pt x="3512695" y="3550920"/>
                </a:cubicBezTo>
                <a:cubicBezTo>
                  <a:pt x="3527935" y="3561080"/>
                  <a:pt x="3548707" y="3565868"/>
                  <a:pt x="3558415" y="3581400"/>
                </a:cubicBezTo>
                <a:cubicBezTo>
                  <a:pt x="3566271" y="3593970"/>
                  <a:pt x="3600169" y="3706041"/>
                  <a:pt x="3604135" y="3733800"/>
                </a:cubicBezTo>
                <a:cubicBezTo>
                  <a:pt x="3606290" y="3748887"/>
                  <a:pt x="3604135" y="3764280"/>
                  <a:pt x="3604135" y="3779520"/>
                </a:cubicBezTo>
              </a:path>
            </a:pathLst>
          </a:cu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Footer Placeholder 2"/>
          <p:cNvSpPr txBox="1">
            <a:spLocks/>
          </p:cNvSpPr>
          <p:nvPr/>
        </p:nvSpPr>
        <p:spPr>
          <a:xfrm>
            <a:off x="10179803" y="6451763"/>
            <a:ext cx="1651289" cy="406237"/>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200" dirty="0" smtClean="0"/>
              <a:t>a</a:t>
            </a:r>
            <a:r>
              <a:rPr kumimoji="0" lang="en-GB" sz="1200" b="0" i="0" u="none" strike="noStrike" kern="1200" cap="none" spc="0" normalizeH="0" baseline="0" noProof="0" dirty="0" smtClean="0">
                <a:ln>
                  <a:noFill/>
                </a:ln>
                <a:effectLst/>
                <a:uLnTx/>
                <a:uFillTx/>
                <a:latin typeface="+mn-lt"/>
                <a:ea typeface="+mn-ea"/>
                <a:cs typeface="+mn-cs"/>
              </a:rPr>
              <a:t>tlasdigitalmaps.com</a:t>
            </a:r>
            <a:endParaRPr kumimoji="0" lang="en-GB" sz="1200" b="0" i="0" u="none" strike="noStrike" kern="1200" cap="none" spc="0" normalizeH="0" baseline="0" noProof="0" dirty="0">
              <a:ln>
                <a:noFill/>
              </a:ln>
              <a:effectLst/>
              <a:uLnTx/>
              <a:uFillTx/>
              <a:latin typeface="+mn-lt"/>
              <a:ea typeface="+mn-ea"/>
              <a:cs typeface="+mn-cs"/>
            </a:endParaRPr>
          </a:p>
        </p:txBody>
      </p:sp>
      <p:sp>
        <p:nvSpPr>
          <p:cNvPr id="10" name="Rectangle 9"/>
          <p:cNvSpPr/>
          <p:nvPr/>
        </p:nvSpPr>
        <p:spPr>
          <a:xfrm>
            <a:off x="264160" y="508000"/>
            <a:ext cx="2661920" cy="207264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54000" y="3373120"/>
            <a:ext cx="2631440" cy="247904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p>
        </p:txBody>
      </p:sp>
      <p:sp>
        <p:nvSpPr>
          <p:cNvPr id="14" name="TextBox 13"/>
          <p:cNvSpPr txBox="1"/>
          <p:nvPr/>
        </p:nvSpPr>
        <p:spPr>
          <a:xfrm>
            <a:off x="426720" y="650240"/>
            <a:ext cx="2540000" cy="2308324"/>
          </a:xfrm>
          <a:prstGeom prst="rect">
            <a:avLst/>
          </a:prstGeom>
          <a:noFill/>
        </p:spPr>
        <p:txBody>
          <a:bodyPr wrap="square" rtlCol="0">
            <a:spAutoFit/>
          </a:bodyPr>
          <a:lstStyle/>
          <a:p>
            <a:pPr lvl="0"/>
            <a:r>
              <a:rPr lang="en-GB" sz="2400" dirty="0" smtClean="0">
                <a:latin typeface="Arial" pitchFamily="34" charset="0"/>
                <a:cs typeface="Arial" pitchFamily="34" charset="0"/>
              </a:rPr>
              <a:t>Can you think of any important historical events which happened in Kent?</a:t>
            </a:r>
          </a:p>
          <a:p>
            <a:endParaRPr lang="en-GB" sz="2400" dirty="0"/>
          </a:p>
        </p:txBody>
      </p:sp>
      <p:sp>
        <p:nvSpPr>
          <p:cNvPr id="15" name="TextBox 14"/>
          <p:cNvSpPr txBox="1"/>
          <p:nvPr/>
        </p:nvSpPr>
        <p:spPr>
          <a:xfrm>
            <a:off x="467360" y="3413760"/>
            <a:ext cx="2540000" cy="2585323"/>
          </a:xfrm>
          <a:prstGeom prst="rect">
            <a:avLst/>
          </a:prstGeom>
          <a:noFill/>
        </p:spPr>
        <p:txBody>
          <a:bodyPr wrap="square" rtlCol="0">
            <a:spAutoFit/>
          </a:bodyPr>
          <a:lstStyle/>
          <a:p>
            <a:pPr lvl="0"/>
            <a:r>
              <a:rPr lang="en-GB" sz="2400" dirty="0" smtClean="0">
                <a:latin typeface="Arial" pitchFamily="34" charset="0"/>
                <a:cs typeface="Arial" pitchFamily="34" charset="0"/>
              </a:rPr>
              <a:t>Why, do you think, has Kent played an important part in the History of Britain?</a:t>
            </a:r>
          </a:p>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0" y="746760"/>
            <a:ext cx="2931919" cy="5212080"/>
          </a:xfrm>
          <a:solidFill>
            <a:schemeClr val="accent1">
              <a:lumMod val="20000"/>
              <a:lumOff val="80000"/>
            </a:schemeClr>
          </a:solidFill>
          <a:ln w="15875">
            <a:solidFill>
              <a:srgbClr val="000000"/>
            </a:solidFill>
          </a:ln>
        </p:spPr>
        <p:txBody>
          <a:bodyPr>
            <a:noAutofit/>
          </a:bodyPr>
          <a:lstStyle/>
          <a:p>
            <a:r>
              <a:rPr lang="en-GB" sz="2800" dirty="0" smtClean="0">
                <a:latin typeface="Arial" pitchFamily="34" charset="0"/>
                <a:cs typeface="Arial" pitchFamily="34" charset="0"/>
              </a:rPr>
              <a:t>How similar was your drawing or account of what happened?</a:t>
            </a:r>
            <a:br>
              <a:rPr lang="en-GB" sz="2800" dirty="0" smtClean="0">
                <a:latin typeface="Arial" pitchFamily="34" charset="0"/>
                <a:cs typeface="Arial" pitchFamily="34" charset="0"/>
              </a:rPr>
            </a:br>
            <a:r>
              <a:rPr lang="en-GB" sz="2800" dirty="0">
                <a:latin typeface="Arial" pitchFamily="34" charset="0"/>
                <a:cs typeface="Arial" pitchFamily="34" charset="0"/>
              </a:rPr>
              <a:t/>
            </a:r>
            <a:br>
              <a:rPr lang="en-GB" sz="2800" dirty="0">
                <a:latin typeface="Arial" pitchFamily="34" charset="0"/>
                <a:cs typeface="Arial" pitchFamily="34" charset="0"/>
              </a:rPr>
            </a:br>
            <a:r>
              <a:rPr lang="en-GB" sz="2800" b="1" dirty="0" smtClean="0">
                <a:latin typeface="Arial" pitchFamily="34" charset="0"/>
                <a:cs typeface="Arial" pitchFamily="34" charset="0"/>
              </a:rPr>
              <a:t>Extension:</a:t>
            </a:r>
            <a:r>
              <a:rPr lang="en-GB" sz="2800" dirty="0" smtClean="0">
                <a:latin typeface="Arial" pitchFamily="34" charset="0"/>
                <a:cs typeface="Arial" pitchFamily="34" charset="0"/>
              </a:rPr>
              <a:t/>
            </a:r>
            <a:br>
              <a:rPr lang="en-GB" sz="2800" dirty="0" smtClean="0">
                <a:latin typeface="Arial" pitchFamily="34" charset="0"/>
                <a:cs typeface="Arial" pitchFamily="34" charset="0"/>
              </a:rPr>
            </a:br>
            <a:r>
              <a:rPr lang="en-GB" sz="2800" dirty="0" smtClean="0">
                <a:latin typeface="Arial" pitchFamily="34" charset="0"/>
                <a:cs typeface="Arial" pitchFamily="34" charset="0"/>
              </a:rPr>
              <a:t>How useful is this picture to a historian about the Siege of Rochester?</a:t>
            </a:r>
            <a:endParaRPr lang="en-GB" sz="2800" dirty="0">
              <a:latin typeface="Arial" pitchFamily="34" charset="0"/>
              <a:cs typeface="Arial" pitchFamily="34" charset="0"/>
            </a:endParaRPr>
          </a:p>
        </p:txBody>
      </p:sp>
      <p:pic>
        <p:nvPicPr>
          <p:cNvPr id="5" name="Content Placeholder 4"/>
          <p:cNvPicPr>
            <a:picLocks noGrp="1" noChangeAspect="1"/>
          </p:cNvPicPr>
          <p:nvPr>
            <p:ph idx="1"/>
          </p:nvPr>
        </p:nvPicPr>
        <p:blipFill>
          <a:blip r:embed="rId2" cstate="print"/>
          <a:srcRect l="13476" t="24459" r="14306" b="5206"/>
          <a:stretch>
            <a:fillRect/>
          </a:stretch>
        </p:blipFill>
        <p:spPr>
          <a:xfrm>
            <a:off x="1131374" y="1301858"/>
            <a:ext cx="7191215" cy="5040731"/>
          </a:xfrm>
          <a:prstGeom prst="rect">
            <a:avLst/>
          </a:prstGeom>
        </p:spPr>
      </p:pic>
      <p:sp>
        <p:nvSpPr>
          <p:cNvPr id="3" name="Date Placeholder 2"/>
          <p:cNvSpPr>
            <a:spLocks noGrp="1"/>
          </p:cNvSpPr>
          <p:nvPr>
            <p:ph type="dt" sz="half" idx="10"/>
          </p:nvPr>
        </p:nvSpPr>
        <p:spPr>
          <a:xfrm>
            <a:off x="198120" y="6355080"/>
            <a:ext cx="338328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8077200" y="6280150"/>
            <a:ext cx="4114800" cy="365125"/>
          </a:xfrm>
        </p:spPr>
        <p:txBody>
          <a:bodyPr/>
          <a:lstStyle/>
          <a:p>
            <a:pPr algn="r"/>
            <a:r>
              <a:rPr lang="en-GB" dirty="0" smtClean="0"/>
              <a:t>Author: Sarah Martin </a:t>
            </a:r>
            <a:endParaRPr lang="en-GB" dirty="0"/>
          </a:p>
        </p:txBody>
      </p:sp>
      <p:sp>
        <p:nvSpPr>
          <p:cNvPr id="6" name="Content Placeholder 2"/>
          <p:cNvSpPr txBox="1">
            <a:spLocks/>
          </p:cNvSpPr>
          <p:nvPr/>
        </p:nvSpPr>
        <p:spPr>
          <a:xfrm>
            <a:off x="326755" y="337789"/>
            <a:ext cx="8329565" cy="886578"/>
          </a:xfrm>
          <a:prstGeom prst="rect">
            <a:avLst/>
          </a:prstGeom>
          <a:solidFill>
            <a:schemeClr val="accent1">
              <a:lumMod val="20000"/>
              <a:lumOff val="80000"/>
            </a:schemeClr>
          </a:solidFill>
          <a:ln w="15875">
            <a:solidFill>
              <a:srgbClr val="000000"/>
            </a:solidFill>
          </a:ln>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smtClean="0">
                <a:ln>
                  <a:noFill/>
                </a:ln>
                <a:solidFill>
                  <a:schemeClr val="tx1"/>
                </a:solidFill>
                <a:effectLst/>
                <a:uLnTx/>
                <a:uFillTx/>
                <a:latin typeface="Arial" pitchFamily="34" charset="0"/>
                <a:cs typeface="Arial" pitchFamily="34" charset="0"/>
              </a:rPr>
              <a:t>Here is a reconstruction drawing of what happened by a modern artist:</a:t>
            </a:r>
            <a:endParaRPr kumimoji="0" lang="en-GB" sz="28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pic>
        <p:nvPicPr>
          <p:cNvPr id="7" name="Content Placeholder 4"/>
          <p:cNvPicPr>
            <a:picLocks noChangeAspect="1"/>
          </p:cNvPicPr>
          <p:nvPr/>
        </p:nvPicPr>
        <p:blipFill>
          <a:blip r:embed="rId2" cstate="print"/>
          <a:srcRect l="1065" t="17057" r="23434" b="78622"/>
          <a:stretch>
            <a:fillRect/>
          </a:stretch>
        </p:blipFill>
        <p:spPr>
          <a:xfrm>
            <a:off x="3115159" y="6369803"/>
            <a:ext cx="6772759" cy="278970"/>
          </a:xfrm>
          <a:prstGeom prst="rect">
            <a:avLst/>
          </a:prstGeom>
        </p:spPr>
      </p:pic>
    </p:spTree>
    <p:extLst>
      <p:ext uri="{BB962C8B-B14F-4D97-AF65-F5344CB8AC3E}">
        <p14:creationId xmlns:p14="http://schemas.microsoft.com/office/powerpoint/2010/main" val="183435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98455" cy="1036955"/>
          </a:xfrm>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Plenary</a:t>
            </a:r>
            <a:endParaRPr lang="en-GB" b="1" dirty="0">
              <a:latin typeface="Arno Pro Caption" panose="02020502040506020403" pitchFamily="18" charset="0"/>
            </a:endParaRPr>
          </a:p>
        </p:txBody>
      </p:sp>
      <p:pic>
        <p:nvPicPr>
          <p:cNvPr id="5" name="Content Placeholder 4"/>
          <p:cNvPicPr>
            <a:picLocks noGrp="1" noChangeAspect="1"/>
          </p:cNvPicPr>
          <p:nvPr>
            <p:ph idx="1"/>
          </p:nvPr>
        </p:nvPicPr>
        <p:blipFill>
          <a:blip r:embed="rId2" cstate="print"/>
          <a:stretch>
            <a:fillRect/>
          </a:stretch>
        </p:blipFill>
        <p:spPr>
          <a:xfrm>
            <a:off x="5358429" y="1690688"/>
            <a:ext cx="6278049" cy="4351338"/>
          </a:xfrm>
          <a:prstGeom prst="rect">
            <a:avLst/>
          </a:prstGeom>
        </p:spPr>
      </p:pic>
      <p:sp>
        <p:nvSpPr>
          <p:cNvPr id="6" name="TextBox 5"/>
          <p:cNvSpPr txBox="1"/>
          <p:nvPr/>
        </p:nvSpPr>
        <p:spPr>
          <a:xfrm>
            <a:off x="583231" y="2789139"/>
            <a:ext cx="4415489" cy="1077218"/>
          </a:xfrm>
          <a:prstGeom prst="rect">
            <a:avLst/>
          </a:prstGeom>
          <a:solidFill>
            <a:schemeClr val="accent1">
              <a:lumMod val="20000"/>
              <a:lumOff val="80000"/>
            </a:schemeClr>
          </a:solidFill>
          <a:ln w="15875">
            <a:solidFill>
              <a:schemeClr val="tx1"/>
            </a:solidFill>
          </a:ln>
        </p:spPr>
        <p:txBody>
          <a:bodyPr wrap="square" rtlCol="0">
            <a:spAutoFit/>
          </a:bodyPr>
          <a:lstStyle/>
          <a:p>
            <a:pPr marL="144000"/>
            <a:r>
              <a:rPr lang="en-GB" sz="3200" dirty="0" smtClean="0">
                <a:latin typeface="Arial" pitchFamily="34" charset="0"/>
                <a:cs typeface="Arial" pitchFamily="34" charset="0"/>
              </a:rPr>
              <a:t>Fill in your importance card for this event</a:t>
            </a:r>
            <a:endParaRPr lang="en-GB" sz="3200" dirty="0">
              <a:latin typeface="Arial" pitchFamily="34" charset="0"/>
              <a:cs typeface="Arial" pitchFamily="34" charset="0"/>
            </a:endParaRPr>
          </a:p>
        </p:txBody>
      </p:sp>
      <p:sp>
        <p:nvSpPr>
          <p:cNvPr id="3" name="Date Placeholder 2"/>
          <p:cNvSpPr>
            <a:spLocks noGrp="1"/>
          </p:cNvSpPr>
          <p:nvPr>
            <p:ph type="dt" sz="half" idx="10"/>
          </p:nvPr>
        </p:nvSpPr>
        <p:spPr>
          <a:xfrm>
            <a:off x="228600" y="6324600"/>
            <a:ext cx="3352800" cy="39687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7894320" y="626491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3308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Lesson 6: Why were Kentish peasants revolting?</a:t>
            </a:r>
            <a:endParaRPr lang="en-GB" dirty="0"/>
          </a:p>
        </p:txBody>
      </p:sp>
      <p:sp>
        <p:nvSpPr>
          <p:cNvPr id="3" name="Content Placeholder 2"/>
          <p:cNvSpPr>
            <a:spLocks noGrp="1"/>
          </p:cNvSpPr>
          <p:nvPr>
            <p:ph idx="1"/>
          </p:nvPr>
        </p:nvSpPr>
        <p:spPr>
          <a:xfrm>
            <a:off x="838200" y="2235200"/>
            <a:ext cx="10515600" cy="3359872"/>
          </a:xfrm>
          <a:solidFill>
            <a:schemeClr val="accent1">
              <a:lumMod val="20000"/>
              <a:lumOff val="80000"/>
            </a:schemeClr>
          </a:solidFill>
          <a:ln w="15875">
            <a:solidFill>
              <a:srgbClr val="000000"/>
            </a:solidFill>
          </a:ln>
        </p:spPr>
        <p:txBody>
          <a:bodyPr/>
          <a:lstStyle/>
          <a:p>
            <a:pPr marL="0" indent="0">
              <a:buNone/>
            </a:pPr>
            <a:endParaRPr lang="en-GB" sz="800" b="1" dirty="0" smtClean="0"/>
          </a:p>
          <a:p>
            <a:pPr marL="0" indent="0">
              <a:buNone/>
            </a:pPr>
            <a:r>
              <a:rPr lang="en-GB" b="1" dirty="0" smtClean="0"/>
              <a:t>Learning Objectives:</a:t>
            </a:r>
          </a:p>
          <a:p>
            <a:pPr marL="0" indent="0">
              <a:buNone/>
            </a:pPr>
            <a:endParaRPr lang="en-GB" sz="1200" b="1" u="sng" dirty="0" smtClean="0"/>
          </a:p>
          <a:p>
            <a:pPr marL="0" indent="0">
              <a:buNone/>
            </a:pPr>
            <a:r>
              <a:rPr lang="en-GB" dirty="0" smtClean="0"/>
              <a:t>Grade 3+: to explain one reason why the peasants were unhappy</a:t>
            </a:r>
          </a:p>
          <a:p>
            <a:pPr marL="0" indent="0">
              <a:buNone/>
            </a:pPr>
            <a:r>
              <a:rPr lang="en-GB" dirty="0" smtClean="0"/>
              <a:t>Grade 5+: to demonstrate how different places in Kent were affected</a:t>
            </a:r>
          </a:p>
          <a:p>
            <a:pPr marL="0" indent="0">
              <a:buNone/>
            </a:pPr>
            <a:r>
              <a:rPr lang="en-GB" dirty="0" smtClean="0"/>
              <a:t>Grade 7+: to evaluate how useful the sources about the Peasants’ Revolt are</a:t>
            </a:r>
            <a:endParaRPr lang="en-GB" dirty="0"/>
          </a:p>
        </p:txBody>
      </p:sp>
      <p:sp>
        <p:nvSpPr>
          <p:cNvPr id="4" name="Date Placeholder 3"/>
          <p:cNvSpPr>
            <a:spLocks noGrp="1"/>
          </p:cNvSpPr>
          <p:nvPr>
            <p:ph type="dt" sz="half" idx="10"/>
          </p:nvPr>
        </p:nvSpPr>
        <p:spPr>
          <a:xfrm>
            <a:off x="228600" y="6309360"/>
            <a:ext cx="3352800" cy="41211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5" name="Footer Placeholder 4"/>
          <p:cNvSpPr>
            <a:spLocks noGrp="1"/>
          </p:cNvSpPr>
          <p:nvPr>
            <p:ph type="ftr" sz="quarter" idx="11"/>
          </p:nvPr>
        </p:nvSpPr>
        <p:spPr>
          <a:xfrm>
            <a:off x="7818120" y="628015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283370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67435"/>
          </a:xfrm>
          <a:solidFill>
            <a:schemeClr val="accent1">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STARTER: </a:t>
            </a:r>
            <a:r>
              <a:rPr lang="en-GB" dirty="0" smtClean="0">
                <a:latin typeface="Arno Pro Caption" panose="02020502040506020403" pitchFamily="18" charset="0"/>
              </a:rPr>
              <a:t>What happened in 1381?</a:t>
            </a:r>
            <a:endParaRPr lang="en-GB" dirty="0">
              <a:latin typeface="Arno Pro Caption" panose="02020502040506020403" pitchFamily="18" charset="0"/>
            </a:endParaRPr>
          </a:p>
        </p:txBody>
      </p:sp>
      <p:sp>
        <p:nvSpPr>
          <p:cNvPr id="3" name="Content Placeholder 2"/>
          <p:cNvSpPr>
            <a:spLocks noGrp="1"/>
          </p:cNvSpPr>
          <p:nvPr>
            <p:ph idx="1"/>
          </p:nvPr>
        </p:nvSpPr>
        <p:spPr>
          <a:xfrm>
            <a:off x="838200" y="1825625"/>
            <a:ext cx="10515600" cy="4575175"/>
          </a:xfrm>
          <a:solidFill>
            <a:schemeClr val="accent6">
              <a:lumMod val="20000"/>
              <a:lumOff val="80000"/>
            </a:schemeClr>
          </a:solidFill>
          <a:ln w="15875">
            <a:solidFill>
              <a:srgbClr val="000000"/>
            </a:solidFill>
          </a:ln>
        </p:spPr>
        <p:txBody>
          <a:bodyPr/>
          <a:lstStyle/>
          <a:p>
            <a:pPr marL="0" indent="0">
              <a:buNone/>
            </a:pPr>
            <a:endParaRPr lang="en-GB" sz="800" b="1" dirty="0" smtClean="0"/>
          </a:p>
          <a:p>
            <a:pPr marL="144000" indent="0">
              <a:buNone/>
            </a:pPr>
            <a:r>
              <a:rPr lang="en-GB" b="1" dirty="0" smtClean="0"/>
              <a:t>Watch the </a:t>
            </a:r>
            <a:r>
              <a:rPr lang="en-GB" b="1" dirty="0" smtClean="0">
                <a:hlinkClick r:id="rId3"/>
              </a:rPr>
              <a:t>video</a:t>
            </a:r>
            <a:r>
              <a:rPr lang="en-GB" b="1" dirty="0" smtClean="0"/>
              <a:t> and make a note of five key facts (people, places, events).</a:t>
            </a:r>
          </a:p>
          <a:p>
            <a:pPr marL="144000" indent="0">
              <a:buNone/>
            </a:pPr>
            <a:r>
              <a:rPr lang="en-GB" b="1" dirty="0" smtClean="0"/>
              <a:t>1.</a:t>
            </a:r>
          </a:p>
          <a:p>
            <a:pPr marL="144000" indent="0">
              <a:buNone/>
            </a:pPr>
            <a:r>
              <a:rPr lang="en-GB" b="1" dirty="0" smtClean="0"/>
              <a:t>2.</a:t>
            </a:r>
          </a:p>
          <a:p>
            <a:pPr marL="144000" indent="0">
              <a:buNone/>
            </a:pPr>
            <a:r>
              <a:rPr lang="en-GB" b="1" dirty="0" smtClean="0"/>
              <a:t>3.</a:t>
            </a:r>
          </a:p>
          <a:p>
            <a:pPr marL="144000" indent="0">
              <a:buNone/>
            </a:pPr>
            <a:r>
              <a:rPr lang="en-GB" b="1" dirty="0" smtClean="0"/>
              <a:t>4.</a:t>
            </a:r>
          </a:p>
          <a:p>
            <a:pPr marL="144000" indent="0">
              <a:buNone/>
            </a:pPr>
            <a:r>
              <a:rPr lang="en-GB" b="1" dirty="0" smtClean="0"/>
              <a:t>5.</a:t>
            </a:r>
            <a:endParaRPr lang="en-GB"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0079" y="2703515"/>
            <a:ext cx="6383597" cy="3556575"/>
          </a:xfrm>
          <a:prstGeom prst="rect">
            <a:avLst/>
          </a:prstGeom>
        </p:spPr>
      </p:pic>
      <p:sp>
        <p:nvSpPr>
          <p:cNvPr id="5" name="Date Placeholder 4"/>
          <p:cNvSpPr>
            <a:spLocks noGrp="1"/>
          </p:cNvSpPr>
          <p:nvPr>
            <p:ph type="dt" sz="half" idx="10"/>
          </p:nvPr>
        </p:nvSpPr>
        <p:spPr>
          <a:xfrm>
            <a:off x="213360" y="6355080"/>
            <a:ext cx="336804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6" name="Footer Placeholder 5"/>
          <p:cNvSpPr>
            <a:spLocks noGrp="1"/>
          </p:cNvSpPr>
          <p:nvPr>
            <p:ph type="ftr" sz="quarter" idx="11"/>
          </p:nvPr>
        </p:nvSpPr>
        <p:spPr>
          <a:xfrm>
            <a:off x="7863840" y="629539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40729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37" y="247033"/>
            <a:ext cx="5067478" cy="1921597"/>
          </a:xfrm>
          <a:solidFill>
            <a:schemeClr val="bg2"/>
          </a:solidFill>
          <a:ln w="15875">
            <a:solidFill>
              <a:srgbClr val="000000"/>
            </a:solidFill>
          </a:ln>
        </p:spPr>
        <p:txBody>
          <a:bodyPr>
            <a:noAutofit/>
          </a:bodyPr>
          <a:lstStyle/>
          <a:p>
            <a:pPr algn="ctr"/>
            <a:r>
              <a:rPr lang="en-GB" b="1" dirty="0" smtClean="0">
                <a:latin typeface="Arno Pro Caption" panose="02020502040506020403" pitchFamily="18" charset="0"/>
              </a:rPr>
              <a:t>Causes of the Peasants’ Revolt</a:t>
            </a:r>
            <a:endParaRPr lang="en-GB" b="1" dirty="0">
              <a:latin typeface="Arno Pro Caption" panose="02020502040506020403" pitchFamily="18" charset="0"/>
            </a:endParaRPr>
          </a:p>
        </p:txBody>
      </p:sp>
      <p:sp>
        <p:nvSpPr>
          <p:cNvPr id="6" name="TextBox 5"/>
          <p:cNvSpPr txBox="1"/>
          <p:nvPr/>
        </p:nvSpPr>
        <p:spPr>
          <a:xfrm>
            <a:off x="310435" y="2362970"/>
            <a:ext cx="5020982" cy="3785652"/>
          </a:xfrm>
          <a:prstGeom prst="rect">
            <a:avLst/>
          </a:prstGeom>
          <a:solidFill>
            <a:schemeClr val="bg2"/>
          </a:solidFill>
          <a:ln w="15875">
            <a:solidFill>
              <a:srgbClr val="000000"/>
            </a:solidFill>
          </a:ln>
        </p:spPr>
        <p:txBody>
          <a:bodyPr wrap="square" rtlCol="0">
            <a:spAutoFit/>
          </a:bodyPr>
          <a:lstStyle/>
          <a:p>
            <a:r>
              <a:rPr lang="en-GB" sz="2800" b="1" dirty="0" smtClean="0">
                <a:latin typeface="Arial" pitchFamily="34" charset="0"/>
                <a:cs typeface="Arial" pitchFamily="34" charset="0"/>
              </a:rPr>
              <a:t>ACTIVITY: </a:t>
            </a:r>
            <a:r>
              <a:rPr lang="en-GB" sz="2800" dirty="0" smtClean="0">
                <a:latin typeface="Arial" pitchFamily="34" charset="0"/>
                <a:cs typeface="Arial" pitchFamily="34" charset="0"/>
              </a:rPr>
              <a:t>Look </a:t>
            </a:r>
            <a:r>
              <a:rPr lang="en-GB" sz="2800" dirty="0">
                <a:latin typeface="Arial" pitchFamily="34" charset="0"/>
                <a:cs typeface="Arial" pitchFamily="34" charset="0"/>
              </a:rPr>
              <a:t>at the causes of the Peasants’ Revolt, 1381. </a:t>
            </a:r>
            <a:endParaRPr lang="en-GB" sz="2800" dirty="0" smtClean="0">
              <a:latin typeface="Arial" pitchFamily="34" charset="0"/>
              <a:cs typeface="Arial" pitchFamily="34" charset="0"/>
            </a:endParaRPr>
          </a:p>
          <a:p>
            <a:endParaRPr lang="en-GB" sz="800" dirty="0" smtClean="0">
              <a:latin typeface="Arial" pitchFamily="34" charset="0"/>
              <a:cs typeface="Arial" pitchFamily="34" charset="0"/>
            </a:endParaRPr>
          </a:p>
          <a:p>
            <a:r>
              <a:rPr lang="en-GB" sz="2800" dirty="0" smtClean="0">
                <a:latin typeface="Arial" pitchFamily="34" charset="0"/>
                <a:cs typeface="Arial" pitchFamily="34" charset="0"/>
              </a:rPr>
              <a:t>Which </a:t>
            </a:r>
            <a:r>
              <a:rPr lang="en-GB" sz="2800" dirty="0">
                <a:latin typeface="Arial" pitchFamily="34" charset="0"/>
                <a:cs typeface="Arial" pitchFamily="34" charset="0"/>
              </a:rPr>
              <a:t>do you think was most </a:t>
            </a:r>
            <a:r>
              <a:rPr lang="en-GB" sz="2800" dirty="0" smtClean="0">
                <a:latin typeface="Arial" pitchFamily="34" charset="0"/>
                <a:cs typeface="Arial" pitchFamily="34" charset="0"/>
              </a:rPr>
              <a:t>important?</a:t>
            </a:r>
          </a:p>
          <a:p>
            <a:endParaRPr lang="en-GB" sz="800" dirty="0">
              <a:latin typeface="Arial" pitchFamily="34" charset="0"/>
              <a:cs typeface="Arial" pitchFamily="34" charset="0"/>
            </a:endParaRPr>
          </a:p>
          <a:p>
            <a:r>
              <a:rPr lang="en-GB" sz="2800" b="1" dirty="0" smtClean="0">
                <a:latin typeface="Arial" pitchFamily="34" charset="0"/>
                <a:cs typeface="Arial" pitchFamily="34" charset="0"/>
              </a:rPr>
              <a:t>EXTENSION: </a:t>
            </a:r>
            <a:r>
              <a:rPr lang="en-GB" sz="2800" dirty="0" smtClean="0">
                <a:latin typeface="Arial" pitchFamily="34" charset="0"/>
                <a:cs typeface="Arial" pitchFamily="34" charset="0"/>
              </a:rPr>
              <a:t>Colour </a:t>
            </a:r>
            <a:r>
              <a:rPr lang="en-GB" sz="2800" dirty="0">
                <a:latin typeface="Arial" pitchFamily="34" charset="0"/>
                <a:cs typeface="Arial" pitchFamily="34" charset="0"/>
              </a:rPr>
              <a:t>code the causes into </a:t>
            </a:r>
            <a:r>
              <a:rPr lang="en-GB" sz="2800" dirty="0" smtClean="0">
                <a:latin typeface="Arial" pitchFamily="34" charset="0"/>
                <a:cs typeface="Arial" pitchFamily="34" charset="0"/>
              </a:rPr>
              <a:t>economic/ political/military/ social </a:t>
            </a:r>
            <a:r>
              <a:rPr lang="en-GB" sz="2800" dirty="0">
                <a:latin typeface="Arial" pitchFamily="34" charset="0"/>
                <a:cs typeface="Arial" pitchFamily="34" charset="0"/>
              </a:rPr>
              <a:t>reasons.</a:t>
            </a:r>
          </a:p>
        </p:txBody>
      </p:sp>
      <p:sp>
        <p:nvSpPr>
          <p:cNvPr id="3" name="Date Placeholder 2"/>
          <p:cNvSpPr>
            <a:spLocks noGrp="1"/>
          </p:cNvSpPr>
          <p:nvPr>
            <p:ph type="dt" sz="half" idx="10"/>
          </p:nvPr>
        </p:nvSpPr>
        <p:spPr>
          <a:xfrm>
            <a:off x="289560" y="6355080"/>
            <a:ext cx="329184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8077200" y="6295390"/>
            <a:ext cx="4114800" cy="365125"/>
          </a:xfrm>
        </p:spPr>
        <p:txBody>
          <a:bodyPr/>
          <a:lstStyle/>
          <a:p>
            <a:pPr algn="r"/>
            <a:r>
              <a:rPr lang="en-GB" dirty="0" smtClean="0"/>
              <a:t>Author: Sarah Martin </a:t>
            </a:r>
            <a:endParaRPr lang="en-GB" dirty="0"/>
          </a:p>
        </p:txBody>
      </p:sp>
      <p:pic>
        <p:nvPicPr>
          <p:cNvPr id="8" name="Picture 7" descr="causes peasants revolt 3.jpg"/>
          <p:cNvPicPr>
            <a:picLocks noChangeAspect="1"/>
          </p:cNvPicPr>
          <p:nvPr/>
        </p:nvPicPr>
        <p:blipFill>
          <a:blip r:embed="rId3" cstate="print"/>
          <a:stretch>
            <a:fillRect/>
          </a:stretch>
        </p:blipFill>
        <p:spPr>
          <a:xfrm>
            <a:off x="6478293" y="340962"/>
            <a:ext cx="4044988" cy="6144031"/>
          </a:xfrm>
          <a:prstGeom prst="rect">
            <a:avLst/>
          </a:prstGeom>
        </p:spPr>
      </p:pic>
    </p:spTree>
    <p:extLst>
      <p:ext uri="{BB962C8B-B14F-4D97-AF65-F5344CB8AC3E}">
        <p14:creationId xmlns:p14="http://schemas.microsoft.com/office/powerpoint/2010/main" val="9512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29" y="380623"/>
            <a:ext cx="8249231" cy="1128137"/>
          </a:xfrm>
          <a:solidFill>
            <a:schemeClr val="accent1">
              <a:lumMod val="20000"/>
              <a:lumOff val="80000"/>
            </a:schemeClr>
          </a:solidFill>
          <a:ln w="15875">
            <a:solidFill>
              <a:srgbClr val="000000"/>
            </a:solidFill>
          </a:ln>
        </p:spPr>
        <p:txBody>
          <a:bodyPr/>
          <a:lstStyle/>
          <a:p>
            <a:r>
              <a:rPr lang="en-GB" b="1" dirty="0" smtClean="0">
                <a:latin typeface="Arno Pro Caption" panose="02020502040506020403" pitchFamily="18" charset="0"/>
              </a:rPr>
              <a:t>Activity: How did it affect Kent?</a:t>
            </a:r>
            <a:endParaRPr lang="en-GB" b="1" dirty="0">
              <a:latin typeface="Arno Pro Caption" panose="02020502040506020403" pitchFamily="18" charset="0"/>
            </a:endParaRPr>
          </a:p>
        </p:txBody>
      </p:sp>
      <p:sp>
        <p:nvSpPr>
          <p:cNvPr id="3" name="Content Placeholder 2"/>
          <p:cNvSpPr>
            <a:spLocks noGrp="1"/>
          </p:cNvSpPr>
          <p:nvPr>
            <p:ph idx="1"/>
          </p:nvPr>
        </p:nvSpPr>
        <p:spPr>
          <a:xfrm>
            <a:off x="574471" y="1673482"/>
            <a:ext cx="7380809" cy="4681597"/>
          </a:xfrm>
          <a:solidFill>
            <a:schemeClr val="accent4">
              <a:lumMod val="20000"/>
              <a:lumOff val="80000"/>
            </a:schemeClr>
          </a:solidFill>
          <a:ln w="15875">
            <a:solidFill>
              <a:schemeClr val="tx1"/>
            </a:solidFill>
          </a:ln>
        </p:spPr>
        <p:txBody>
          <a:bodyPr/>
          <a:lstStyle/>
          <a:p>
            <a:pPr marL="144000" indent="0">
              <a:lnSpc>
                <a:spcPct val="100000"/>
              </a:lnSpc>
              <a:spcBef>
                <a:spcPts val="0"/>
              </a:spcBef>
              <a:buNone/>
            </a:pPr>
            <a:r>
              <a:rPr lang="en-GB" dirty="0" smtClean="0"/>
              <a:t>Read the source sheet. </a:t>
            </a:r>
          </a:p>
          <a:p>
            <a:pPr marL="144000" indent="0">
              <a:lnSpc>
                <a:spcPct val="100000"/>
              </a:lnSpc>
              <a:spcBef>
                <a:spcPts val="0"/>
              </a:spcBef>
              <a:buNone/>
            </a:pPr>
            <a:r>
              <a:rPr lang="en-GB" dirty="0" smtClean="0"/>
              <a:t>Use the information to annotate your maps with </a:t>
            </a:r>
          </a:p>
          <a:p>
            <a:pPr marL="144000" indent="0">
              <a:lnSpc>
                <a:spcPct val="100000"/>
              </a:lnSpc>
              <a:spcBef>
                <a:spcPts val="0"/>
              </a:spcBef>
              <a:buNone/>
            </a:pPr>
            <a:r>
              <a:rPr lang="en-GB" dirty="0" smtClean="0"/>
              <a:t>details about what happened at each location.</a:t>
            </a:r>
          </a:p>
          <a:p>
            <a:pPr marL="0" indent="0">
              <a:buNone/>
            </a:pPr>
            <a:endParaRPr lang="en-GB" dirty="0"/>
          </a:p>
        </p:txBody>
      </p:sp>
      <p:pic>
        <p:nvPicPr>
          <p:cNvPr id="4" name="Picture 3"/>
          <p:cNvPicPr>
            <a:picLocks noChangeAspect="1"/>
          </p:cNvPicPr>
          <p:nvPr/>
        </p:nvPicPr>
        <p:blipFill>
          <a:blip r:embed="rId2" cstate="print"/>
          <a:stretch>
            <a:fillRect/>
          </a:stretch>
        </p:blipFill>
        <p:spPr>
          <a:xfrm>
            <a:off x="1859279" y="3093720"/>
            <a:ext cx="5106462" cy="3137010"/>
          </a:xfrm>
          <a:prstGeom prst="rect">
            <a:avLst/>
          </a:prstGeom>
          <a:ln w="15875">
            <a:solidFill>
              <a:srgbClr val="000000"/>
            </a:solidFill>
          </a:ln>
        </p:spPr>
      </p:pic>
      <p:pic>
        <p:nvPicPr>
          <p:cNvPr id="6" name="Picture 5"/>
          <p:cNvPicPr>
            <a:picLocks noChangeAspect="1"/>
          </p:cNvPicPr>
          <p:nvPr/>
        </p:nvPicPr>
        <p:blipFill>
          <a:blip r:embed="rId3" cstate="print"/>
          <a:stretch>
            <a:fillRect/>
          </a:stretch>
        </p:blipFill>
        <p:spPr>
          <a:xfrm>
            <a:off x="8384222" y="1983783"/>
            <a:ext cx="3620508" cy="4510007"/>
          </a:xfrm>
          <a:prstGeom prst="rect">
            <a:avLst/>
          </a:prstGeom>
          <a:ln w="15875">
            <a:solidFill>
              <a:srgbClr val="000000"/>
            </a:solidFill>
          </a:ln>
        </p:spPr>
      </p:pic>
      <p:sp>
        <p:nvSpPr>
          <p:cNvPr id="7" name="TextBox 6"/>
          <p:cNvSpPr txBox="1"/>
          <p:nvPr/>
        </p:nvSpPr>
        <p:spPr>
          <a:xfrm>
            <a:off x="9014691" y="122388"/>
            <a:ext cx="3038763" cy="1754326"/>
          </a:xfrm>
          <a:prstGeom prst="rect">
            <a:avLst/>
          </a:prstGeom>
          <a:solidFill>
            <a:schemeClr val="bg1"/>
          </a:solidFill>
          <a:ln w="15875">
            <a:solidFill>
              <a:srgbClr val="000000"/>
            </a:solidFill>
          </a:ln>
        </p:spPr>
        <p:txBody>
          <a:bodyPr wrap="square" rtlCol="0">
            <a:spAutoFit/>
          </a:bodyPr>
          <a:lstStyle/>
          <a:p>
            <a:r>
              <a:rPr lang="en-GB" b="1" dirty="0" smtClean="0"/>
              <a:t>Extension: </a:t>
            </a:r>
          </a:p>
          <a:p>
            <a:r>
              <a:rPr lang="en-GB" dirty="0" smtClean="0"/>
              <a:t>How useful are these sources to you as a historian?</a:t>
            </a:r>
          </a:p>
          <a:p>
            <a:r>
              <a:rPr lang="en-GB" dirty="0" smtClean="0"/>
              <a:t>Think about who wrote them and whether they show  any obvious signs of bias.</a:t>
            </a:r>
            <a:endParaRPr lang="en-GB" dirty="0"/>
          </a:p>
        </p:txBody>
      </p:sp>
      <p:sp>
        <p:nvSpPr>
          <p:cNvPr id="8" name="6-Point Star 7"/>
          <p:cNvSpPr/>
          <p:nvPr/>
        </p:nvSpPr>
        <p:spPr>
          <a:xfrm>
            <a:off x="11660042" y="0"/>
            <a:ext cx="393412" cy="416357"/>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p:cNvSpPr>
            <a:spLocks noGrp="1"/>
          </p:cNvSpPr>
          <p:nvPr>
            <p:ph type="dt" sz="half" idx="10"/>
          </p:nvPr>
        </p:nvSpPr>
        <p:spPr>
          <a:xfrm>
            <a:off x="0" y="6522085"/>
            <a:ext cx="3581400" cy="33591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9" name="Footer Placeholder 8"/>
          <p:cNvSpPr>
            <a:spLocks noGrp="1"/>
          </p:cNvSpPr>
          <p:nvPr>
            <p:ph type="ftr" sz="quarter" idx="11"/>
          </p:nvPr>
        </p:nvSpPr>
        <p:spPr>
          <a:xfrm>
            <a:off x="8077200" y="6492875"/>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393979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32200" cy="945515"/>
          </a:xfrm>
          <a:solidFill>
            <a:schemeClr val="accent4">
              <a:lumMod val="20000"/>
              <a:lumOff val="80000"/>
            </a:schemeClr>
          </a:solidFill>
          <a:ln w="15875">
            <a:solidFill>
              <a:srgbClr val="000000"/>
            </a:solidFill>
          </a:ln>
        </p:spPr>
        <p:txBody>
          <a:bodyPr/>
          <a:lstStyle/>
          <a:p>
            <a:pPr algn="ctr"/>
            <a:r>
              <a:rPr lang="en-GB" b="1" dirty="0" smtClean="0">
                <a:latin typeface="Arno Pro Caption" panose="02020502040506020403" pitchFamily="18" charset="0"/>
              </a:rPr>
              <a:t>Plenary</a:t>
            </a:r>
            <a:endParaRPr lang="en-GB" b="1" dirty="0">
              <a:latin typeface="Arno Pro Caption" panose="02020502040506020403" pitchFamily="18" charset="0"/>
            </a:endParaRPr>
          </a:p>
        </p:txBody>
      </p:sp>
      <p:pic>
        <p:nvPicPr>
          <p:cNvPr id="5" name="Content Placeholder 4"/>
          <p:cNvPicPr>
            <a:picLocks noGrp="1" noChangeAspect="1"/>
          </p:cNvPicPr>
          <p:nvPr>
            <p:ph idx="1"/>
          </p:nvPr>
        </p:nvPicPr>
        <p:blipFill>
          <a:blip r:embed="rId2" cstate="print"/>
          <a:stretch>
            <a:fillRect/>
          </a:stretch>
        </p:blipFill>
        <p:spPr>
          <a:xfrm>
            <a:off x="5358429" y="1690688"/>
            <a:ext cx="6278049" cy="4351338"/>
          </a:xfrm>
          <a:prstGeom prst="rect">
            <a:avLst/>
          </a:prstGeom>
        </p:spPr>
      </p:pic>
      <p:sp>
        <p:nvSpPr>
          <p:cNvPr id="6" name="TextBox 5"/>
          <p:cNvSpPr txBox="1"/>
          <p:nvPr/>
        </p:nvSpPr>
        <p:spPr>
          <a:xfrm>
            <a:off x="583231" y="2789139"/>
            <a:ext cx="4415489" cy="1077218"/>
          </a:xfrm>
          <a:prstGeom prst="rect">
            <a:avLst/>
          </a:prstGeom>
          <a:solidFill>
            <a:schemeClr val="accent1">
              <a:lumMod val="20000"/>
              <a:lumOff val="80000"/>
            </a:schemeClr>
          </a:solidFill>
          <a:ln w="15875">
            <a:solidFill>
              <a:schemeClr val="tx1"/>
            </a:solidFill>
          </a:ln>
        </p:spPr>
        <p:txBody>
          <a:bodyPr wrap="square" rtlCol="0">
            <a:spAutoFit/>
          </a:bodyPr>
          <a:lstStyle/>
          <a:p>
            <a:pPr marL="144000"/>
            <a:r>
              <a:rPr lang="en-GB" sz="3200" dirty="0" smtClean="0">
                <a:latin typeface="Arial" pitchFamily="34" charset="0"/>
                <a:cs typeface="Arial" pitchFamily="34" charset="0"/>
              </a:rPr>
              <a:t>Fill in your importance card for this event</a:t>
            </a:r>
            <a:endParaRPr lang="en-GB" sz="3200" dirty="0">
              <a:latin typeface="Arial" pitchFamily="34" charset="0"/>
              <a:cs typeface="Arial" pitchFamily="34" charset="0"/>
            </a:endParaRPr>
          </a:p>
        </p:txBody>
      </p:sp>
      <p:sp>
        <p:nvSpPr>
          <p:cNvPr id="3" name="Date Placeholder 2"/>
          <p:cNvSpPr>
            <a:spLocks noGrp="1"/>
          </p:cNvSpPr>
          <p:nvPr>
            <p:ph type="dt" sz="half" idx="10"/>
          </p:nvPr>
        </p:nvSpPr>
        <p:spPr>
          <a:xfrm>
            <a:off x="198120" y="6324600"/>
            <a:ext cx="3383280" cy="39687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4" name="Footer Placeholder 3"/>
          <p:cNvSpPr>
            <a:spLocks noGrp="1"/>
          </p:cNvSpPr>
          <p:nvPr>
            <p:ph type="ftr" sz="quarter" idx="11"/>
          </p:nvPr>
        </p:nvSpPr>
        <p:spPr>
          <a:xfrm>
            <a:off x="7879080" y="626491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285504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359400" cy="718951"/>
          </a:xfrm>
          <a:solidFill>
            <a:schemeClr val="accent1">
              <a:lumMod val="20000"/>
              <a:lumOff val="80000"/>
            </a:schemeClr>
          </a:solidFill>
          <a:ln w="15875">
            <a:solidFill>
              <a:schemeClr val="tx1"/>
            </a:solidFill>
          </a:ln>
        </p:spPr>
        <p:txBody>
          <a:bodyPr/>
          <a:lstStyle/>
          <a:p>
            <a:pPr algn="ctr"/>
            <a:r>
              <a:rPr lang="en-GB" b="1" dirty="0" smtClean="0">
                <a:latin typeface="Arno Pro Caption" panose="02020502040506020403" pitchFamily="18" charset="0"/>
              </a:rPr>
              <a:t>Timeline Activity</a:t>
            </a:r>
            <a:endParaRPr lang="en-GB" b="1" dirty="0">
              <a:latin typeface="Arno Pro Caption" panose="02020502040506020403" pitchFamily="18" charset="0"/>
            </a:endParaRPr>
          </a:p>
        </p:txBody>
      </p:sp>
      <p:pic>
        <p:nvPicPr>
          <p:cNvPr id="4" name="Content Placeholder 3"/>
          <p:cNvPicPr>
            <a:picLocks noGrp="1" noChangeAspect="1"/>
          </p:cNvPicPr>
          <p:nvPr>
            <p:ph idx="1"/>
          </p:nvPr>
        </p:nvPicPr>
        <p:blipFill>
          <a:blip r:embed="rId2" cstate="print"/>
          <a:stretch>
            <a:fillRect/>
          </a:stretch>
        </p:blipFill>
        <p:spPr>
          <a:xfrm>
            <a:off x="7044432" y="0"/>
            <a:ext cx="5147568" cy="6858000"/>
          </a:xfrm>
          <a:prstGeom prst="rect">
            <a:avLst/>
          </a:prstGeom>
          <a:ln w="15875">
            <a:solidFill>
              <a:schemeClr val="tx1"/>
            </a:solidFill>
          </a:ln>
        </p:spPr>
      </p:pic>
      <p:sp>
        <p:nvSpPr>
          <p:cNvPr id="5" name="TextBox 4"/>
          <p:cNvSpPr txBox="1"/>
          <p:nvPr/>
        </p:nvSpPr>
        <p:spPr>
          <a:xfrm>
            <a:off x="665018" y="2493818"/>
            <a:ext cx="184731" cy="369332"/>
          </a:xfrm>
          <a:prstGeom prst="rect">
            <a:avLst/>
          </a:prstGeom>
          <a:noFill/>
        </p:spPr>
        <p:txBody>
          <a:bodyPr wrap="none" rtlCol="0">
            <a:spAutoFit/>
          </a:bodyPr>
          <a:lstStyle/>
          <a:p>
            <a:endParaRPr lang="en-GB" dirty="0"/>
          </a:p>
        </p:txBody>
      </p:sp>
      <p:sp>
        <p:nvSpPr>
          <p:cNvPr id="7" name="TextBox 6"/>
          <p:cNvSpPr txBox="1"/>
          <p:nvPr/>
        </p:nvSpPr>
        <p:spPr>
          <a:xfrm>
            <a:off x="509954" y="1254698"/>
            <a:ext cx="5961184" cy="1862048"/>
          </a:xfrm>
          <a:prstGeom prst="rect">
            <a:avLst/>
          </a:prstGeom>
          <a:solidFill>
            <a:schemeClr val="accent1">
              <a:lumMod val="20000"/>
              <a:lumOff val="80000"/>
            </a:schemeClr>
          </a:solidFill>
          <a:ln w="15875">
            <a:solidFill>
              <a:schemeClr val="tx1"/>
            </a:solidFill>
          </a:ln>
        </p:spPr>
        <p:txBody>
          <a:bodyPr wrap="square" rtlCol="0">
            <a:spAutoFit/>
          </a:bodyPr>
          <a:lstStyle/>
          <a:p>
            <a:pPr marL="457200" indent="-457200">
              <a:spcAft>
                <a:spcPts val="600"/>
              </a:spcAft>
            </a:pPr>
            <a:r>
              <a:rPr lang="en-GB" sz="2000" dirty="0" smtClean="0">
                <a:latin typeface="Arial" pitchFamily="34" charset="0"/>
                <a:cs typeface="Arial" pitchFamily="34" charset="0"/>
              </a:rPr>
              <a:t>1. Sort the events below into chronological order.</a:t>
            </a:r>
          </a:p>
          <a:p>
            <a:pPr marL="457200" indent="-457200">
              <a:spcAft>
                <a:spcPts val="600"/>
              </a:spcAft>
            </a:pPr>
            <a:r>
              <a:rPr lang="en-GB" sz="2000" dirty="0" smtClean="0">
                <a:latin typeface="Arial" pitchFamily="34" charset="0"/>
                <a:cs typeface="Arial" pitchFamily="34" charset="0"/>
              </a:rPr>
              <a:t>2. Add them to the left hand side of your timeline.</a:t>
            </a:r>
          </a:p>
          <a:p>
            <a:pPr>
              <a:spcAft>
                <a:spcPts val="600"/>
              </a:spcAft>
            </a:pPr>
            <a:r>
              <a:rPr lang="en-GB" sz="2000" dirty="0" smtClean="0">
                <a:latin typeface="Arial" pitchFamily="34" charset="0"/>
                <a:cs typeface="Arial" pitchFamily="34" charset="0"/>
              </a:rPr>
              <a:t>3. Which event do you think was most important?</a:t>
            </a:r>
          </a:p>
          <a:p>
            <a:pPr>
              <a:spcAft>
                <a:spcPts val="600"/>
              </a:spcAft>
            </a:pPr>
            <a:r>
              <a:rPr lang="en-GB" sz="2000" dirty="0" smtClean="0">
                <a:latin typeface="Arial" pitchFamily="34" charset="0"/>
                <a:cs typeface="Arial" pitchFamily="34" charset="0"/>
              </a:rPr>
              <a:t>4. How can you measure the importance of events in history?</a:t>
            </a:r>
            <a:endParaRPr lang="en-GB" sz="2000" dirty="0">
              <a:latin typeface="Arial" pitchFamily="34" charset="0"/>
              <a:cs typeface="Arial" pitchFamily="34" charset="0"/>
            </a:endParaRPr>
          </a:p>
        </p:txBody>
      </p:sp>
      <p:sp>
        <p:nvSpPr>
          <p:cNvPr id="3" name="Date Placeholder 2"/>
          <p:cNvSpPr>
            <a:spLocks noGrp="1"/>
          </p:cNvSpPr>
          <p:nvPr>
            <p:ph type="dt" sz="half" idx="10"/>
          </p:nvPr>
        </p:nvSpPr>
        <p:spPr>
          <a:xfrm>
            <a:off x="214313" y="6386830"/>
            <a:ext cx="3307080" cy="36639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8" name="Footer Placeholder 7"/>
          <p:cNvSpPr>
            <a:spLocks noGrp="1"/>
          </p:cNvSpPr>
          <p:nvPr>
            <p:ph type="ftr" sz="quarter" idx="11"/>
          </p:nvPr>
        </p:nvSpPr>
        <p:spPr/>
        <p:txBody>
          <a:bodyPr/>
          <a:lstStyle/>
          <a:p>
            <a:r>
              <a:rPr lang="en-GB" smtClean="0"/>
              <a:t>Author: Sarah Martin </a:t>
            </a:r>
            <a:endParaRPr lang="en-GB"/>
          </a:p>
        </p:txBody>
      </p:sp>
      <p:pic>
        <p:nvPicPr>
          <p:cNvPr id="33" name="Picture 32" descr="Events.jpg"/>
          <p:cNvPicPr>
            <a:picLocks noChangeAspect="1"/>
          </p:cNvPicPr>
          <p:nvPr/>
        </p:nvPicPr>
        <p:blipFill>
          <a:blip r:embed="rId3" cstate="print"/>
          <a:stretch>
            <a:fillRect/>
          </a:stretch>
        </p:blipFill>
        <p:spPr>
          <a:xfrm>
            <a:off x="518160" y="3337560"/>
            <a:ext cx="5926126" cy="2999232"/>
          </a:xfrm>
          <a:prstGeom prst="rect">
            <a:avLst/>
          </a:prstGeom>
        </p:spPr>
      </p:pic>
    </p:spTree>
    <p:extLst>
      <p:ext uri="{BB962C8B-B14F-4D97-AF65-F5344CB8AC3E}">
        <p14:creationId xmlns:p14="http://schemas.microsoft.com/office/powerpoint/2010/main" val="344730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647" y="1961399"/>
            <a:ext cx="5623793" cy="3937865"/>
          </a:xfrm>
          <a:solidFill>
            <a:schemeClr val="bg1"/>
          </a:solidFill>
          <a:ln w="15875">
            <a:solidFill>
              <a:schemeClr val="tx1"/>
            </a:solidFill>
          </a:ln>
        </p:spPr>
        <p:txBody>
          <a:bodyPr>
            <a:noAutofit/>
          </a:bodyPr>
          <a:lstStyle/>
          <a:p>
            <a:pPr marL="0" indent="0" algn="ctr">
              <a:buNone/>
            </a:pPr>
            <a:endParaRPr lang="en-GB" sz="3200" dirty="0" smtClean="0">
              <a:latin typeface="Arial" pitchFamily="34" charset="0"/>
              <a:cs typeface="Arial" pitchFamily="34" charset="0"/>
            </a:endParaRPr>
          </a:p>
          <a:p>
            <a:pPr marL="0" indent="0" algn="ctr">
              <a:buNone/>
            </a:pPr>
            <a:r>
              <a:rPr lang="en-GB" sz="3200" dirty="0" smtClean="0">
                <a:latin typeface="Arial" pitchFamily="34" charset="0"/>
                <a:cs typeface="Arial" pitchFamily="34" charset="0"/>
              </a:rPr>
              <a:t>Look at your timeline again.</a:t>
            </a:r>
          </a:p>
          <a:p>
            <a:pPr marL="0" indent="0" algn="ctr">
              <a:buNone/>
            </a:pPr>
            <a:r>
              <a:rPr lang="en-GB" sz="3200" dirty="0" smtClean="0">
                <a:latin typeface="Arial" pitchFamily="34" charset="0"/>
                <a:cs typeface="Arial" pitchFamily="34" charset="0"/>
              </a:rPr>
              <a:t> </a:t>
            </a:r>
            <a:r>
              <a:rPr lang="en-GB" sz="3200" dirty="0">
                <a:latin typeface="Arial" pitchFamily="34" charset="0"/>
                <a:cs typeface="Arial" pitchFamily="34" charset="0"/>
              </a:rPr>
              <a:t>W</a:t>
            </a:r>
            <a:r>
              <a:rPr lang="en-GB" sz="3200" dirty="0" smtClean="0">
                <a:latin typeface="Arial" pitchFamily="34" charset="0"/>
                <a:cs typeface="Arial" pitchFamily="34" charset="0"/>
              </a:rPr>
              <a:t>hat connections are there between events in Kent and wider British events? </a:t>
            </a:r>
          </a:p>
          <a:p>
            <a:pPr marL="0" indent="0" algn="ctr">
              <a:buNone/>
            </a:pPr>
            <a:r>
              <a:rPr lang="en-GB" sz="3200" dirty="0" smtClean="0">
                <a:latin typeface="Arial" pitchFamily="34" charset="0"/>
                <a:cs typeface="Arial" pitchFamily="34" charset="0"/>
              </a:rPr>
              <a:t>Draw lines to connect any linked events.</a:t>
            </a:r>
            <a:endParaRPr lang="en-GB" sz="3200" dirty="0">
              <a:latin typeface="Arial" pitchFamily="34" charset="0"/>
              <a:cs typeface="Arial" pitchFamily="34" charset="0"/>
            </a:endParaRPr>
          </a:p>
        </p:txBody>
      </p:sp>
      <p:pic>
        <p:nvPicPr>
          <p:cNvPr id="4" name="Picture 3"/>
          <p:cNvPicPr>
            <a:picLocks noChangeAspect="1"/>
          </p:cNvPicPr>
          <p:nvPr/>
        </p:nvPicPr>
        <p:blipFill>
          <a:blip r:embed="rId2" cstate="print"/>
          <a:stretch>
            <a:fillRect/>
          </a:stretch>
        </p:blipFill>
        <p:spPr>
          <a:xfrm>
            <a:off x="6678468" y="134124"/>
            <a:ext cx="5305274" cy="6576237"/>
          </a:xfrm>
          <a:prstGeom prst="rect">
            <a:avLst/>
          </a:prstGeom>
          <a:ln w="15875">
            <a:solidFill>
              <a:schemeClr val="tx1"/>
            </a:solidFill>
          </a:ln>
        </p:spPr>
      </p:pic>
      <p:sp>
        <p:nvSpPr>
          <p:cNvPr id="5" name="Date Placeholder 4"/>
          <p:cNvSpPr>
            <a:spLocks noGrp="1"/>
          </p:cNvSpPr>
          <p:nvPr>
            <p:ph type="dt" sz="half" idx="10"/>
          </p:nvPr>
        </p:nvSpPr>
        <p:spPr>
          <a:xfrm>
            <a:off x="411480" y="6172200"/>
            <a:ext cx="3200400" cy="48831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6" name="Footer Placeholder 5"/>
          <p:cNvSpPr>
            <a:spLocks noGrp="1"/>
          </p:cNvSpPr>
          <p:nvPr>
            <p:ph type="ftr" sz="quarter" idx="11"/>
          </p:nvPr>
        </p:nvSpPr>
        <p:spPr>
          <a:xfrm>
            <a:off x="3703320" y="6295390"/>
            <a:ext cx="4114800" cy="365125"/>
          </a:xfrm>
        </p:spPr>
        <p:txBody>
          <a:bodyPr/>
          <a:lstStyle/>
          <a:p>
            <a:r>
              <a:rPr lang="en-GB" dirty="0" smtClean="0"/>
              <a:t>Author: Sarah Martin </a:t>
            </a:r>
            <a:endParaRPr lang="en-GB" dirty="0"/>
          </a:p>
        </p:txBody>
      </p:sp>
      <p:sp>
        <p:nvSpPr>
          <p:cNvPr id="7" name="Title 1"/>
          <p:cNvSpPr txBox="1">
            <a:spLocks/>
          </p:cNvSpPr>
          <p:nvPr/>
        </p:nvSpPr>
        <p:spPr>
          <a:xfrm>
            <a:off x="1797803" y="706087"/>
            <a:ext cx="3223648" cy="718951"/>
          </a:xfrm>
          <a:prstGeom prst="rect">
            <a:avLst/>
          </a:prstGeom>
          <a:solidFill>
            <a:schemeClr val="accent1">
              <a:lumMod val="20000"/>
              <a:lumOff val="80000"/>
            </a:schemeClr>
          </a:solidFill>
          <a:ln w="15875">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solidFill>
                <a:effectLst/>
                <a:uLnTx/>
                <a:uFillTx/>
                <a:latin typeface="Arno Pro Caption" panose="02020502040506020403" pitchFamily="18" charset="0"/>
                <a:ea typeface="+mj-ea"/>
                <a:cs typeface="+mj-cs"/>
              </a:rPr>
              <a:t>Activity</a:t>
            </a:r>
            <a:endParaRPr kumimoji="0" lang="en-GB" sz="4400" b="1" i="0" u="none" strike="noStrike" kern="1200" cap="none" spc="0" normalizeH="0" baseline="0" noProof="0" dirty="0">
              <a:ln>
                <a:noFill/>
              </a:ln>
              <a:solidFill>
                <a:schemeClr val="tx1"/>
              </a:solidFill>
              <a:effectLst/>
              <a:uLnTx/>
              <a:uFillTx/>
              <a:latin typeface="Arno Pro Caption" panose="02020502040506020403" pitchFamily="18" charset="0"/>
              <a:ea typeface="+mj-ea"/>
              <a:cs typeface="+mj-cs"/>
            </a:endParaRPr>
          </a:p>
        </p:txBody>
      </p:sp>
    </p:spTree>
    <p:extLst>
      <p:ext uri="{BB962C8B-B14F-4D97-AF65-F5344CB8AC3E}">
        <p14:creationId xmlns:p14="http://schemas.microsoft.com/office/powerpoint/2010/main" val="355794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44" y="189635"/>
            <a:ext cx="4980709" cy="669348"/>
          </a:xfrm>
          <a:solidFill>
            <a:schemeClr val="accent6">
              <a:lumMod val="20000"/>
              <a:lumOff val="80000"/>
            </a:schemeClr>
          </a:solidFill>
          <a:ln w="15875">
            <a:solidFill>
              <a:schemeClr val="tx1"/>
            </a:solidFill>
          </a:ln>
        </p:spPr>
        <p:txBody>
          <a:bodyPr>
            <a:normAutofit/>
          </a:bodyPr>
          <a:lstStyle/>
          <a:p>
            <a:pPr algn="ctr"/>
            <a:r>
              <a:rPr lang="en-GB" sz="4000" b="1" dirty="0" smtClean="0">
                <a:latin typeface="Arno Pro Display" panose="02020502050506020403" pitchFamily="18" charset="0"/>
              </a:rPr>
              <a:t>Factors and Effects</a:t>
            </a:r>
            <a:endParaRPr lang="en-GB" sz="4000" b="1" dirty="0">
              <a:latin typeface="Arno Pro Display" panose="02020502050506020403" pitchFamily="18" charset="0"/>
            </a:endParaRPr>
          </a:p>
        </p:txBody>
      </p:sp>
      <p:sp>
        <p:nvSpPr>
          <p:cNvPr id="3" name="Content Placeholder 2"/>
          <p:cNvSpPr>
            <a:spLocks noGrp="1"/>
          </p:cNvSpPr>
          <p:nvPr>
            <p:ph idx="1"/>
          </p:nvPr>
        </p:nvSpPr>
        <p:spPr>
          <a:xfrm>
            <a:off x="838200" y="1825625"/>
            <a:ext cx="4657436" cy="4559677"/>
          </a:xfrm>
          <a:solidFill>
            <a:schemeClr val="accent6">
              <a:lumMod val="20000"/>
              <a:lumOff val="80000"/>
            </a:schemeClr>
          </a:solidFill>
          <a:ln w="15875">
            <a:solidFill>
              <a:schemeClr val="tx1"/>
            </a:solidFill>
          </a:ln>
        </p:spPr>
        <p:txBody>
          <a:bodyPr>
            <a:normAutofit fontScale="92500" lnSpcReduction="10000"/>
          </a:bodyPr>
          <a:lstStyle/>
          <a:p>
            <a:pPr marL="0" indent="0">
              <a:buNone/>
            </a:pPr>
            <a:endParaRPr lang="en-US" sz="900" b="1" dirty="0" smtClean="0">
              <a:latin typeface="Arno Pro Display" panose="02020502050506020403" pitchFamily="18" charset="0"/>
            </a:endParaRPr>
          </a:p>
          <a:p>
            <a:pPr marL="0" indent="0">
              <a:buNone/>
            </a:pPr>
            <a:r>
              <a:rPr lang="en-US" sz="2600" b="1" dirty="0" smtClean="0">
                <a:cs typeface="Arial" pitchFamily="34" charset="0"/>
              </a:rPr>
              <a:t>Religion</a:t>
            </a:r>
            <a:r>
              <a:rPr lang="en-US" sz="2600" dirty="0" smtClean="0">
                <a:cs typeface="Arial" pitchFamily="34" charset="0"/>
              </a:rPr>
              <a:t>: new </a:t>
            </a:r>
            <a:r>
              <a:rPr lang="en-US" sz="2600" dirty="0">
                <a:cs typeface="Arial" pitchFamily="34" charset="0"/>
              </a:rPr>
              <a:t>religious beliefs changed the way that people lived their lives.</a:t>
            </a:r>
          </a:p>
          <a:p>
            <a:pPr marL="0" indent="0">
              <a:buNone/>
            </a:pPr>
            <a:r>
              <a:rPr lang="en-US" sz="2600" b="1" dirty="0" smtClean="0">
                <a:cs typeface="Arial" pitchFamily="34" charset="0"/>
              </a:rPr>
              <a:t>War/Invasion: </a:t>
            </a:r>
            <a:r>
              <a:rPr lang="en-US" sz="2600" dirty="0" smtClean="0">
                <a:cs typeface="Arial" pitchFamily="34" charset="0"/>
              </a:rPr>
              <a:t>a </a:t>
            </a:r>
            <a:r>
              <a:rPr lang="en-US" sz="2600" dirty="0">
                <a:cs typeface="Arial" pitchFamily="34" charset="0"/>
              </a:rPr>
              <a:t>war with another country or invasion by a foreign country changed the way that people lived their lives.</a:t>
            </a:r>
          </a:p>
          <a:p>
            <a:pPr marL="0" indent="0">
              <a:buNone/>
            </a:pPr>
            <a:r>
              <a:rPr lang="en-US" sz="2600" b="1" dirty="0">
                <a:cs typeface="Arial" pitchFamily="34" charset="0"/>
              </a:rPr>
              <a:t>Science and </a:t>
            </a:r>
            <a:r>
              <a:rPr lang="en-US" sz="2600" b="1" dirty="0" smtClean="0">
                <a:cs typeface="Arial" pitchFamily="34" charset="0"/>
              </a:rPr>
              <a:t>technology:</a:t>
            </a:r>
            <a:r>
              <a:rPr lang="en-US" sz="2600" dirty="0" smtClean="0">
                <a:cs typeface="Arial" pitchFamily="34" charset="0"/>
              </a:rPr>
              <a:t> </a:t>
            </a:r>
            <a:r>
              <a:rPr lang="en-US" sz="2600" dirty="0">
                <a:cs typeface="Arial" pitchFamily="34" charset="0"/>
              </a:rPr>
              <a:t>new inventions changed the way people lived their lives.</a:t>
            </a:r>
          </a:p>
          <a:p>
            <a:pPr marL="0" indent="0">
              <a:buNone/>
            </a:pPr>
            <a:r>
              <a:rPr lang="en-US" sz="2600" b="1" dirty="0" smtClean="0">
                <a:cs typeface="Arial" pitchFamily="34" charset="0"/>
              </a:rPr>
              <a:t>Government/control: </a:t>
            </a:r>
            <a:r>
              <a:rPr lang="en-US" sz="2600" dirty="0" smtClean="0">
                <a:cs typeface="Arial" pitchFamily="34" charset="0"/>
              </a:rPr>
              <a:t>the </a:t>
            </a:r>
            <a:r>
              <a:rPr lang="en-US" sz="2600" dirty="0">
                <a:cs typeface="Arial" pitchFamily="34" charset="0"/>
              </a:rPr>
              <a:t>way of running the country changed the way that people lived their lives.</a:t>
            </a:r>
          </a:p>
          <a:p>
            <a:pPr marL="0" indent="0">
              <a:buNone/>
            </a:pPr>
            <a:endParaRPr lang="en-GB" dirty="0"/>
          </a:p>
        </p:txBody>
      </p:sp>
      <p:sp>
        <p:nvSpPr>
          <p:cNvPr id="4" name="Content Placeholder 2"/>
          <p:cNvSpPr txBox="1">
            <a:spLocks/>
          </p:cNvSpPr>
          <p:nvPr/>
        </p:nvSpPr>
        <p:spPr>
          <a:xfrm>
            <a:off x="6696364" y="1825626"/>
            <a:ext cx="4657436" cy="4311704"/>
          </a:xfrm>
          <a:prstGeom prst="rect">
            <a:avLst/>
          </a:prstGeom>
          <a:solidFill>
            <a:schemeClr val="accent6">
              <a:lumMod val="20000"/>
              <a:lumOff val="80000"/>
            </a:schemeClr>
          </a:solidFill>
          <a:ln w="15875">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 b="1" dirty="0" smtClean="0">
              <a:latin typeface="Arno Pro Display" panose="02020502050506020403" pitchFamily="18" charset="0"/>
            </a:endParaRPr>
          </a:p>
          <a:p>
            <a:pPr marL="0" indent="0">
              <a:buNone/>
            </a:pPr>
            <a:r>
              <a:rPr lang="en-US" sz="2300" b="1" dirty="0" smtClean="0"/>
              <a:t>Physical</a:t>
            </a:r>
            <a:r>
              <a:rPr lang="en-US" sz="2300" dirty="0" smtClean="0"/>
              <a:t> : it changed </a:t>
            </a:r>
            <a:r>
              <a:rPr lang="en-US" sz="2300" dirty="0"/>
              <a:t>the appearance of Kent (new buildings and other infrastructure or destruction of what was there previously).</a:t>
            </a:r>
          </a:p>
          <a:p>
            <a:pPr marL="0" indent="0">
              <a:buNone/>
            </a:pPr>
            <a:r>
              <a:rPr lang="en-US" sz="2300" b="1" dirty="0" smtClean="0"/>
              <a:t>Social: </a:t>
            </a:r>
            <a:r>
              <a:rPr lang="en-US" sz="2300" dirty="0" smtClean="0"/>
              <a:t>it changed </a:t>
            </a:r>
            <a:r>
              <a:rPr lang="en-US" sz="2300" dirty="0"/>
              <a:t>the way that people lived (language, food, social structure).</a:t>
            </a:r>
          </a:p>
          <a:p>
            <a:pPr marL="0" indent="0">
              <a:buNone/>
            </a:pPr>
            <a:r>
              <a:rPr lang="en-US" sz="2300" b="1" dirty="0" smtClean="0"/>
              <a:t>Economic</a:t>
            </a:r>
            <a:r>
              <a:rPr lang="en-US" sz="2300" dirty="0" smtClean="0"/>
              <a:t>: it changed </a:t>
            </a:r>
            <a:r>
              <a:rPr lang="en-US" sz="2300" dirty="0"/>
              <a:t>the way that people made their </a:t>
            </a:r>
            <a:r>
              <a:rPr lang="en-US" sz="2300" dirty="0" smtClean="0"/>
              <a:t>living/money </a:t>
            </a:r>
            <a:r>
              <a:rPr lang="en-US" sz="2300" dirty="0"/>
              <a:t>or changed the type of jobs available.</a:t>
            </a:r>
          </a:p>
          <a:p>
            <a:pPr marL="0" indent="0">
              <a:buNone/>
            </a:pPr>
            <a:r>
              <a:rPr lang="en-US" sz="2300" b="1" dirty="0" smtClean="0"/>
              <a:t>Political</a:t>
            </a:r>
            <a:r>
              <a:rPr lang="en-US" sz="2300" dirty="0" smtClean="0"/>
              <a:t>: it changed </a:t>
            </a:r>
            <a:r>
              <a:rPr lang="en-US" sz="2300" dirty="0"/>
              <a:t>the way that Kent/England was run.</a:t>
            </a:r>
          </a:p>
          <a:p>
            <a:pPr marL="0" indent="0">
              <a:buNone/>
            </a:pPr>
            <a:r>
              <a:rPr lang="en-US" sz="2300" b="1" dirty="0" smtClean="0"/>
              <a:t>Religious</a:t>
            </a:r>
            <a:r>
              <a:rPr lang="en-US" sz="2300" dirty="0" smtClean="0"/>
              <a:t>: it changed </a:t>
            </a:r>
            <a:r>
              <a:rPr lang="en-US" sz="2300" dirty="0"/>
              <a:t>peoples’ beliefs. </a:t>
            </a:r>
          </a:p>
        </p:txBody>
      </p:sp>
      <p:sp>
        <p:nvSpPr>
          <p:cNvPr id="5" name="Title 1"/>
          <p:cNvSpPr txBox="1">
            <a:spLocks/>
          </p:cNvSpPr>
          <p:nvPr/>
        </p:nvSpPr>
        <p:spPr>
          <a:xfrm>
            <a:off x="871913" y="946669"/>
            <a:ext cx="4657436" cy="669348"/>
          </a:xfrm>
          <a:prstGeom prst="rect">
            <a:avLst/>
          </a:prstGeom>
          <a:solidFill>
            <a:schemeClr val="accent6">
              <a:lumMod val="20000"/>
              <a:lumOff val="80000"/>
            </a:schemeClr>
          </a:solidFill>
          <a:ln w="15875">
            <a:solidFill>
              <a:schemeClr val="tx1"/>
            </a:solidFill>
          </a:ln>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atin typeface="+mn-lt"/>
              </a:rPr>
              <a:t>FACTOR: what caused change?</a:t>
            </a:r>
            <a:endParaRPr lang="en-US" sz="5400" b="1" dirty="0">
              <a:latin typeface="+mn-lt"/>
            </a:endParaRPr>
          </a:p>
        </p:txBody>
      </p:sp>
      <p:sp>
        <p:nvSpPr>
          <p:cNvPr id="6" name="Title 1"/>
          <p:cNvSpPr txBox="1">
            <a:spLocks/>
          </p:cNvSpPr>
          <p:nvPr/>
        </p:nvSpPr>
        <p:spPr>
          <a:xfrm>
            <a:off x="6696364" y="946670"/>
            <a:ext cx="4657436" cy="669348"/>
          </a:xfrm>
          <a:prstGeom prst="rect">
            <a:avLst/>
          </a:prstGeom>
          <a:solidFill>
            <a:schemeClr val="accent6">
              <a:lumMod val="20000"/>
              <a:lumOff val="80000"/>
            </a:schemeClr>
          </a:solidFill>
          <a:ln w="158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smtClean="0">
                <a:latin typeface="+mn-lt"/>
              </a:rPr>
              <a:t>EFFECT: what changes did this event bring about?</a:t>
            </a:r>
            <a:endParaRPr lang="en-GB" sz="2400" b="1" dirty="0">
              <a:latin typeface="+mn-lt"/>
            </a:endParaRPr>
          </a:p>
        </p:txBody>
      </p:sp>
      <p:sp>
        <p:nvSpPr>
          <p:cNvPr id="7" name="Date Placeholder 6"/>
          <p:cNvSpPr>
            <a:spLocks noGrp="1"/>
          </p:cNvSpPr>
          <p:nvPr>
            <p:ph type="dt" sz="half" idx="10"/>
          </p:nvPr>
        </p:nvSpPr>
        <p:spPr>
          <a:xfrm>
            <a:off x="182880" y="6339840"/>
            <a:ext cx="3398520" cy="38163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8" name="Footer Placeholder 7"/>
          <p:cNvSpPr>
            <a:spLocks noGrp="1"/>
          </p:cNvSpPr>
          <p:nvPr>
            <p:ph type="ftr" sz="quarter" idx="11"/>
          </p:nvPr>
        </p:nvSpPr>
        <p:spPr>
          <a:xfrm>
            <a:off x="7894320" y="6295390"/>
            <a:ext cx="4114800" cy="365125"/>
          </a:xfrm>
        </p:spPr>
        <p:txBody>
          <a:bodyPr/>
          <a:lstStyle/>
          <a:p>
            <a:pPr algn="r"/>
            <a:r>
              <a:rPr lang="en-GB" dirty="0" smtClean="0"/>
              <a:t>Author: Sarah Martin </a:t>
            </a:r>
            <a:endParaRPr lang="en-GB" dirty="0"/>
          </a:p>
        </p:txBody>
      </p:sp>
    </p:spTree>
    <p:extLst>
      <p:ext uri="{BB962C8B-B14F-4D97-AF65-F5344CB8AC3E}">
        <p14:creationId xmlns:p14="http://schemas.microsoft.com/office/powerpoint/2010/main" val="406096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6988" y="329956"/>
            <a:ext cx="3056792" cy="980684"/>
          </a:xfrm>
          <a:solidFill>
            <a:schemeClr val="accent1">
              <a:lumMod val="20000"/>
              <a:lumOff val="80000"/>
            </a:schemeClr>
          </a:solidFill>
          <a:ln w="15875">
            <a:solidFill>
              <a:schemeClr val="tx1"/>
            </a:solidFill>
          </a:ln>
        </p:spPr>
        <p:txBody>
          <a:bodyPr/>
          <a:lstStyle/>
          <a:p>
            <a:pPr algn="ctr"/>
            <a:r>
              <a:rPr lang="en-GB" b="1" dirty="0" smtClean="0">
                <a:latin typeface="Arno Pro Caption" panose="02020502040506020403" pitchFamily="18" charset="0"/>
              </a:rPr>
              <a:t>Plenary</a:t>
            </a:r>
            <a:endParaRPr lang="en-GB" b="1" dirty="0">
              <a:latin typeface="Arno Pro Caption" panose="02020502040506020403" pitchFamily="18" charset="0"/>
            </a:endParaRPr>
          </a:p>
        </p:txBody>
      </p:sp>
      <p:sp>
        <p:nvSpPr>
          <p:cNvPr id="6" name="TextBox 5"/>
          <p:cNvSpPr txBox="1"/>
          <p:nvPr/>
        </p:nvSpPr>
        <p:spPr>
          <a:xfrm>
            <a:off x="3735092" y="1810084"/>
            <a:ext cx="4711483" cy="4216539"/>
          </a:xfrm>
          <a:prstGeom prst="rect">
            <a:avLst/>
          </a:prstGeom>
          <a:solidFill>
            <a:schemeClr val="accent1">
              <a:lumMod val="20000"/>
              <a:lumOff val="80000"/>
            </a:schemeClr>
          </a:solidFill>
          <a:ln w="15875">
            <a:solidFill>
              <a:schemeClr val="tx1"/>
            </a:solidFill>
          </a:ln>
        </p:spPr>
        <p:txBody>
          <a:bodyPr wrap="square" rtlCol="0">
            <a:spAutoFit/>
          </a:bodyPr>
          <a:lstStyle/>
          <a:p>
            <a:r>
              <a:rPr lang="en-GB" sz="3200" dirty="0" smtClean="0">
                <a:latin typeface="Arial" pitchFamily="34" charset="0"/>
                <a:cs typeface="Arial" pitchFamily="34" charset="0"/>
              </a:rPr>
              <a:t>  Write down three </a:t>
            </a:r>
          </a:p>
          <a:p>
            <a:r>
              <a:rPr lang="en-GB" sz="3200" dirty="0" smtClean="0">
                <a:latin typeface="Arial" pitchFamily="34" charset="0"/>
                <a:cs typeface="Arial" pitchFamily="34" charset="0"/>
              </a:rPr>
              <a:t>  questions that you </a:t>
            </a:r>
          </a:p>
          <a:p>
            <a:r>
              <a:rPr lang="en-GB" sz="3200" dirty="0" smtClean="0">
                <a:latin typeface="Arial" pitchFamily="34" charset="0"/>
                <a:cs typeface="Arial" pitchFamily="34" charset="0"/>
              </a:rPr>
              <a:t>  want answered about</a:t>
            </a:r>
          </a:p>
          <a:p>
            <a:r>
              <a:rPr lang="en-GB" sz="3200" dirty="0" smtClean="0">
                <a:latin typeface="Arial" pitchFamily="34" charset="0"/>
                <a:cs typeface="Arial" pitchFamily="34" charset="0"/>
              </a:rPr>
              <a:t>  the Kentish events:</a:t>
            </a:r>
          </a:p>
          <a:p>
            <a:endParaRPr lang="en-GB" sz="1200" dirty="0" smtClean="0">
              <a:latin typeface="Arial" pitchFamily="34" charset="0"/>
              <a:cs typeface="Arial" pitchFamily="34" charset="0"/>
            </a:endParaRPr>
          </a:p>
          <a:p>
            <a:pPr algn="just"/>
            <a:r>
              <a:rPr lang="en-GB" sz="3200" dirty="0" smtClean="0">
                <a:latin typeface="Arial" pitchFamily="34" charset="0"/>
                <a:cs typeface="Arial" pitchFamily="34" charset="0"/>
              </a:rPr>
              <a:t> 1. </a:t>
            </a:r>
          </a:p>
          <a:p>
            <a:pPr algn="just"/>
            <a:endParaRPr lang="en-GB" sz="1600" dirty="0" smtClean="0">
              <a:latin typeface="Arial" pitchFamily="34" charset="0"/>
              <a:cs typeface="Arial" pitchFamily="34" charset="0"/>
            </a:endParaRPr>
          </a:p>
          <a:p>
            <a:pPr algn="just"/>
            <a:r>
              <a:rPr lang="en-GB" sz="3200" dirty="0" smtClean="0">
                <a:latin typeface="Arial" pitchFamily="34" charset="0"/>
                <a:cs typeface="Arial" pitchFamily="34" charset="0"/>
              </a:rPr>
              <a:t> 2.</a:t>
            </a:r>
          </a:p>
          <a:p>
            <a:pPr algn="just"/>
            <a:endParaRPr lang="en-GB" sz="1600" dirty="0" smtClean="0">
              <a:latin typeface="Arial" pitchFamily="34" charset="0"/>
              <a:cs typeface="Arial" pitchFamily="34" charset="0"/>
            </a:endParaRPr>
          </a:p>
          <a:p>
            <a:pPr algn="just"/>
            <a:r>
              <a:rPr lang="en-GB" sz="3200" dirty="0" smtClean="0">
                <a:latin typeface="Arial" pitchFamily="34" charset="0"/>
                <a:cs typeface="Arial" pitchFamily="34" charset="0"/>
              </a:rPr>
              <a:t> 3.</a:t>
            </a:r>
            <a:endParaRPr lang="en-GB" sz="3200" dirty="0">
              <a:latin typeface="Arial" pitchFamily="34" charset="0"/>
              <a:cs typeface="Arial" pitchFamily="34" charset="0"/>
            </a:endParaRPr>
          </a:p>
        </p:txBody>
      </p:sp>
      <p:sp>
        <p:nvSpPr>
          <p:cNvPr id="3" name="Date Placeholder 2"/>
          <p:cNvSpPr>
            <a:spLocks noGrp="1"/>
          </p:cNvSpPr>
          <p:nvPr>
            <p:ph type="dt" sz="half" idx="10"/>
          </p:nvPr>
        </p:nvSpPr>
        <p:spPr>
          <a:xfrm>
            <a:off x="457200" y="6339840"/>
            <a:ext cx="3124200" cy="381635"/>
          </a:xfrm>
        </p:spPr>
        <p:txBody>
          <a:bodyPr/>
          <a:lstStyle/>
          <a:p>
            <a:r>
              <a:rPr lang="en-GB" dirty="0" smtClean="0"/>
              <a:t>The Ian </a:t>
            </a:r>
            <a:r>
              <a:rPr lang="en-GB" dirty="0" err="1" smtClean="0"/>
              <a:t>Coulson</a:t>
            </a:r>
            <a:r>
              <a:rPr lang="en-GB" dirty="0" smtClean="0"/>
              <a:t> Bursary for Local History/Archaeology in Kent Schools 2019</a:t>
            </a:r>
            <a:endParaRPr lang="en-GB" dirty="0"/>
          </a:p>
        </p:txBody>
      </p:sp>
      <p:sp>
        <p:nvSpPr>
          <p:cNvPr id="4" name="Footer Placeholder 3"/>
          <p:cNvSpPr>
            <a:spLocks noGrp="1"/>
          </p:cNvSpPr>
          <p:nvPr>
            <p:ph type="ftr" sz="quarter" idx="11"/>
          </p:nvPr>
        </p:nvSpPr>
        <p:spPr>
          <a:xfrm>
            <a:off x="7863840" y="6264910"/>
            <a:ext cx="4114800" cy="365125"/>
          </a:xfrm>
        </p:spPr>
        <p:txBody>
          <a:bodyPr/>
          <a:lstStyle/>
          <a:p>
            <a:r>
              <a:rPr lang="en-GB" dirty="0" smtClean="0"/>
              <a:t>Author: Sarah Martin </a:t>
            </a:r>
            <a:endParaRPr lang="en-GB" dirty="0"/>
          </a:p>
        </p:txBody>
      </p:sp>
    </p:spTree>
    <p:extLst>
      <p:ext uri="{BB962C8B-B14F-4D97-AF65-F5344CB8AC3E}">
        <p14:creationId xmlns:p14="http://schemas.microsoft.com/office/powerpoint/2010/main" val="301756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man Invasion.jpg"/>
          <p:cNvPicPr>
            <a:picLocks noChangeAspect="1"/>
          </p:cNvPicPr>
          <p:nvPr/>
        </p:nvPicPr>
        <p:blipFill>
          <a:blip r:embed="rId2" cstate="print"/>
          <a:stretch>
            <a:fillRect/>
          </a:stretch>
        </p:blipFill>
        <p:spPr>
          <a:xfrm>
            <a:off x="325465" y="-384973"/>
            <a:ext cx="11576685" cy="7242973"/>
          </a:xfrm>
          <a:prstGeom prst="rect">
            <a:avLst/>
          </a:prstGeom>
        </p:spPr>
      </p:pic>
      <p:pic>
        <p:nvPicPr>
          <p:cNvPr id="90116" name="Picture 4" descr="Unidentified Roman legions invade Britain "/>
          <p:cNvPicPr>
            <a:picLocks noChangeAspect="1" noChangeArrowheads="1"/>
          </p:cNvPicPr>
          <p:nvPr/>
        </p:nvPicPr>
        <p:blipFill>
          <a:blip r:embed="rId3" cstate="print"/>
          <a:srcRect t="3095"/>
          <a:stretch>
            <a:fillRect/>
          </a:stretch>
        </p:blipFill>
        <p:spPr bwMode="auto">
          <a:xfrm>
            <a:off x="96950051" y="105984675"/>
            <a:ext cx="12528550" cy="7598018"/>
          </a:xfrm>
          <a:prstGeom prst="rect">
            <a:avLst/>
          </a:prstGeom>
          <a:noFill/>
          <a:ln w="9525" algn="in">
            <a:noFill/>
            <a:miter lim="800000"/>
            <a:headEnd/>
            <a:tailEnd/>
          </a:ln>
        </p:spPr>
      </p:pic>
      <p:sp>
        <p:nvSpPr>
          <p:cNvPr id="2" name="Date Placeholder 1"/>
          <p:cNvSpPr>
            <a:spLocks noGrp="1"/>
          </p:cNvSpPr>
          <p:nvPr>
            <p:ph type="dt" sz="half" idx="10"/>
          </p:nvPr>
        </p:nvSpPr>
        <p:spPr>
          <a:xfrm>
            <a:off x="266700" y="6210300"/>
            <a:ext cx="3314700" cy="511175"/>
          </a:xfrm>
        </p:spPr>
        <p:txBody>
          <a:bodyPr/>
          <a:lstStyle/>
          <a:p>
            <a:r>
              <a:rPr lang="en-GB" dirty="0" smtClean="0"/>
              <a:t>The Ian </a:t>
            </a:r>
            <a:r>
              <a:rPr lang="en-GB" dirty="0" err="1" smtClean="0"/>
              <a:t>Coulson</a:t>
            </a:r>
            <a:r>
              <a:rPr lang="en-GB" dirty="0" smtClean="0"/>
              <a:t> Bursary for Local History/Archaeology in Kent Schools 2019</a:t>
            </a:r>
          </a:p>
        </p:txBody>
      </p:sp>
      <p:sp>
        <p:nvSpPr>
          <p:cNvPr id="3" name="Footer Placeholder 2"/>
          <p:cNvSpPr>
            <a:spLocks noGrp="1"/>
          </p:cNvSpPr>
          <p:nvPr>
            <p:ph type="ftr" sz="quarter" idx="11"/>
          </p:nvPr>
        </p:nvSpPr>
        <p:spPr>
          <a:xfrm>
            <a:off x="3068664" y="6214121"/>
            <a:ext cx="1703522" cy="411405"/>
          </a:xfrm>
        </p:spPr>
        <p:txBody>
          <a:bodyPr/>
          <a:lstStyle/>
          <a:p>
            <a:pPr algn="r"/>
            <a:r>
              <a:rPr lang="en-GB" dirty="0" smtClean="0"/>
              <a:t>Author: Sarah Martin </a:t>
            </a:r>
            <a:endParaRPr lang="en-GB" dirty="0"/>
          </a:p>
        </p:txBody>
      </p:sp>
      <p:sp>
        <p:nvSpPr>
          <p:cNvPr id="4" name="Rectangle 3"/>
          <p:cNvSpPr/>
          <p:nvPr/>
        </p:nvSpPr>
        <p:spPr>
          <a:xfrm>
            <a:off x="8353585" y="6292313"/>
            <a:ext cx="3344729" cy="369332"/>
          </a:xfrm>
          <a:prstGeom prst="rect">
            <a:avLst/>
          </a:prstGeom>
        </p:spPr>
        <p:txBody>
          <a:bodyPr wrap="square">
            <a:spAutoFit/>
          </a:bodyPr>
          <a:lstStyle/>
          <a:p>
            <a:r>
              <a:rPr lang="en-GB" sz="1200" cap="all" dirty="0" smtClean="0">
                <a:solidFill>
                  <a:schemeClr val="bg1"/>
                </a:solidFill>
              </a:rPr>
              <a:t>Credit: www.bridgemanimages.com</a:t>
            </a:r>
            <a:r>
              <a:rPr lang="en-GB" cap="all" dirty="0" smtClean="0">
                <a:solidFill>
                  <a:schemeClr val="bg1"/>
                </a:solidFill>
              </a:rPr>
              <a:t> </a:t>
            </a:r>
            <a:endParaRPr lang="en-GB" dirty="0">
              <a:solidFill>
                <a:schemeClr val="bg1"/>
              </a:solidFill>
            </a:endParaRPr>
          </a:p>
        </p:txBody>
      </p:sp>
      <p:pic>
        <p:nvPicPr>
          <p:cNvPr id="9" name="Picture 2" descr="Unidentified Roman legions invade Britain "/>
          <p:cNvPicPr>
            <a:picLocks noChangeAspect="1" noChangeArrowheads="1"/>
          </p:cNvPicPr>
          <p:nvPr/>
        </p:nvPicPr>
        <p:blipFill>
          <a:blip r:embed="rId3" cstate="print"/>
          <a:srcRect t="2774"/>
          <a:stretch>
            <a:fillRect/>
          </a:stretch>
        </p:blipFill>
        <p:spPr bwMode="auto">
          <a:xfrm>
            <a:off x="105361724" y="108670725"/>
            <a:ext cx="12528550" cy="7623137"/>
          </a:xfrm>
          <a:prstGeom prst="rect">
            <a:avLst/>
          </a:prstGeom>
          <a:noFill/>
          <a:ln w="9525" algn="in">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a:ln w="15875">
            <a:solidFill>
              <a:schemeClr val="tx1"/>
            </a:solidFill>
          </a:ln>
        </p:spPr>
        <p:txBody>
          <a:bodyPr/>
          <a:lstStyle/>
          <a:p>
            <a:pPr algn="ctr"/>
            <a:r>
              <a:rPr lang="en-GB" b="1" dirty="0" smtClean="0">
                <a:latin typeface="Arno Pro Caption" panose="02020502040506020403" pitchFamily="18" charset="0"/>
              </a:rPr>
              <a:t>Lesson 2: What did the Romans do for Kent?</a:t>
            </a:r>
            <a:endParaRPr lang="en-GB" dirty="0"/>
          </a:p>
        </p:txBody>
      </p:sp>
      <p:sp>
        <p:nvSpPr>
          <p:cNvPr id="3" name="Content Placeholder 2"/>
          <p:cNvSpPr>
            <a:spLocks noGrp="1"/>
          </p:cNvSpPr>
          <p:nvPr>
            <p:ph idx="1"/>
          </p:nvPr>
        </p:nvSpPr>
        <p:spPr>
          <a:xfrm>
            <a:off x="838200" y="1825625"/>
            <a:ext cx="10515600" cy="4011295"/>
          </a:xfrm>
          <a:solidFill>
            <a:schemeClr val="accent1">
              <a:lumMod val="20000"/>
              <a:lumOff val="80000"/>
            </a:schemeClr>
          </a:solidFill>
          <a:ln w="15875">
            <a:solidFill>
              <a:schemeClr val="tx1"/>
            </a:solidFill>
          </a:ln>
        </p:spPr>
        <p:txBody>
          <a:bodyPr/>
          <a:lstStyle/>
          <a:p>
            <a:pPr marL="0" indent="0">
              <a:buNone/>
            </a:pPr>
            <a:endParaRPr lang="en-GB" sz="800" b="1" dirty="0" smtClean="0"/>
          </a:p>
          <a:p>
            <a:pPr marL="0" indent="0">
              <a:buNone/>
            </a:pPr>
            <a:r>
              <a:rPr lang="en-GB" b="1" dirty="0" smtClean="0"/>
              <a:t>Learning </a:t>
            </a:r>
            <a:r>
              <a:rPr lang="en-GB" b="1" dirty="0"/>
              <a:t>Objectives:</a:t>
            </a:r>
          </a:p>
          <a:p>
            <a:pPr marL="0" indent="0">
              <a:buNone/>
            </a:pPr>
            <a:endParaRPr lang="en-GB" sz="1000" dirty="0" smtClean="0"/>
          </a:p>
          <a:p>
            <a:pPr marL="0" indent="0">
              <a:buNone/>
            </a:pPr>
            <a:r>
              <a:rPr lang="en-GB" dirty="0" smtClean="0"/>
              <a:t>Grade </a:t>
            </a:r>
            <a:r>
              <a:rPr lang="en-GB" dirty="0"/>
              <a:t>3+: </a:t>
            </a:r>
            <a:r>
              <a:rPr lang="en-GB" dirty="0" smtClean="0"/>
              <a:t>to explain at least two ways in which the Romans changed Kent</a:t>
            </a:r>
            <a:endParaRPr lang="en-GB" dirty="0"/>
          </a:p>
          <a:p>
            <a:pPr marL="0" indent="0">
              <a:buNone/>
            </a:pPr>
            <a:r>
              <a:rPr lang="en-GB" dirty="0"/>
              <a:t>Grade 5+: </a:t>
            </a:r>
            <a:r>
              <a:rPr lang="en-GB" dirty="0" smtClean="0"/>
              <a:t>to demonstrate how life for people in Kent changed under Roman occupation</a:t>
            </a:r>
            <a:endParaRPr lang="en-GB" dirty="0"/>
          </a:p>
          <a:p>
            <a:pPr marL="0" indent="0">
              <a:buNone/>
            </a:pPr>
            <a:r>
              <a:rPr lang="en-GB" dirty="0"/>
              <a:t>Grade 7+: </a:t>
            </a:r>
            <a:r>
              <a:rPr lang="en-GB" dirty="0" smtClean="0"/>
              <a:t>to evaluate the effects that the Romans still have on Kent today</a:t>
            </a:r>
            <a:endParaRPr lang="en-GB" dirty="0"/>
          </a:p>
          <a:p>
            <a:endParaRPr lang="en-GB" dirty="0"/>
          </a:p>
        </p:txBody>
      </p:sp>
      <p:sp>
        <p:nvSpPr>
          <p:cNvPr id="4" name="Date Placeholder 3"/>
          <p:cNvSpPr>
            <a:spLocks noGrp="1"/>
          </p:cNvSpPr>
          <p:nvPr>
            <p:ph type="dt" sz="half" idx="10"/>
          </p:nvPr>
        </p:nvSpPr>
        <p:spPr>
          <a:xfrm>
            <a:off x="365760" y="6339840"/>
            <a:ext cx="3215640" cy="381635"/>
          </a:xfrm>
        </p:spPr>
        <p:txBody>
          <a:bodyPr/>
          <a:lstStyle/>
          <a:p>
            <a:r>
              <a:rPr lang="en-GB" dirty="0" smtClean="0"/>
              <a:t>The Ian </a:t>
            </a:r>
            <a:r>
              <a:rPr lang="en-GB" dirty="0" err="1" smtClean="0"/>
              <a:t>Coulson</a:t>
            </a:r>
            <a:r>
              <a:rPr lang="en-GB" dirty="0" smtClean="0"/>
              <a:t> Bursary for Local History/Archaeology in Kent Schools 2019</a:t>
            </a:r>
          </a:p>
          <a:p>
            <a:endParaRPr lang="en-GB" dirty="0"/>
          </a:p>
        </p:txBody>
      </p:sp>
      <p:sp>
        <p:nvSpPr>
          <p:cNvPr id="5" name="Footer Placeholder 4"/>
          <p:cNvSpPr>
            <a:spLocks noGrp="1"/>
          </p:cNvSpPr>
          <p:nvPr>
            <p:ph type="ftr" sz="quarter" idx="11"/>
          </p:nvPr>
        </p:nvSpPr>
        <p:spPr>
          <a:xfrm>
            <a:off x="7894320" y="6295390"/>
            <a:ext cx="4114800" cy="365125"/>
          </a:xfrm>
        </p:spPr>
        <p:txBody>
          <a:bodyPr/>
          <a:lstStyle/>
          <a:p>
            <a:r>
              <a:rPr lang="en-GB" dirty="0" smtClean="0"/>
              <a:t>Author: Sarah Martin </a:t>
            </a:r>
            <a:endParaRPr lang="en-GB" dirty="0"/>
          </a:p>
        </p:txBody>
      </p:sp>
      <p:pic>
        <p:nvPicPr>
          <p:cNvPr id="68609" name="Picture 1" descr="Unidentified Roman legions invade Britain "/>
          <p:cNvPicPr>
            <a:picLocks noChangeAspect="1" noChangeArrowheads="1"/>
          </p:cNvPicPr>
          <p:nvPr/>
        </p:nvPicPr>
        <p:blipFill>
          <a:blip r:embed="rId2" cstate="print"/>
          <a:srcRect/>
          <a:stretch>
            <a:fillRect/>
          </a:stretch>
        </p:blipFill>
        <p:spPr bwMode="auto">
          <a:xfrm>
            <a:off x="102966203" y="112655985"/>
            <a:ext cx="12528550" cy="7840663"/>
          </a:xfrm>
          <a:prstGeom prst="rect">
            <a:avLst/>
          </a:prstGeom>
          <a:noFill/>
          <a:ln w="9525" algn="in">
            <a:noFill/>
            <a:miter lim="800000"/>
            <a:headEnd/>
            <a:tailEnd/>
          </a:ln>
        </p:spPr>
      </p:pic>
    </p:spTree>
    <p:extLst>
      <p:ext uri="{BB962C8B-B14F-4D97-AF65-F5344CB8AC3E}">
        <p14:creationId xmlns:p14="http://schemas.microsoft.com/office/powerpoint/2010/main" val="125436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38250</TotalTime>
  <Words>2385</Words>
  <Application>Microsoft Office PowerPoint</Application>
  <PresentationFormat>Widescreen</PresentationFormat>
  <Paragraphs>304</Paragraphs>
  <Slides>36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Black</vt:lpstr>
      <vt:lpstr>Arial Narrow</vt:lpstr>
      <vt:lpstr>Arno Pro Caption</vt:lpstr>
      <vt:lpstr>Arno Pro Display</vt:lpstr>
      <vt:lpstr>Calibri</vt:lpstr>
      <vt:lpstr>Calibri Light</vt:lpstr>
      <vt:lpstr>Times New Roman</vt:lpstr>
      <vt:lpstr>Wingdings</vt:lpstr>
      <vt:lpstr>Office Theme</vt:lpstr>
      <vt:lpstr>Investigating the History of Kent</vt:lpstr>
      <vt:lpstr>Lesson 1: Introduction to the History of Kent</vt:lpstr>
      <vt:lpstr>PowerPoint Presentation</vt:lpstr>
      <vt:lpstr>Timeline Activity</vt:lpstr>
      <vt:lpstr>PowerPoint Presentation</vt:lpstr>
      <vt:lpstr>Factors and Effects</vt:lpstr>
      <vt:lpstr>Plenary</vt:lpstr>
      <vt:lpstr>PowerPoint Presentation</vt:lpstr>
      <vt:lpstr>Lesson 2: What did the Romans do for Kent?</vt:lpstr>
      <vt:lpstr>The Romans in Kent</vt:lpstr>
      <vt:lpstr>These are all images of things the Romans did in Kent…</vt:lpstr>
      <vt:lpstr>Write a letter home to Rome!</vt:lpstr>
      <vt:lpstr>Plenary</vt:lpstr>
      <vt:lpstr>Lesson 3: How did Augustine and 40 monks change Kent?</vt:lpstr>
      <vt:lpstr>PowerPoint Presentation</vt:lpstr>
      <vt:lpstr>QUIZ TIME!</vt:lpstr>
      <vt:lpstr>PowerPoint Presentation</vt:lpstr>
      <vt:lpstr>PowerPoint Presentation</vt:lpstr>
      <vt:lpstr>Plenary</vt:lpstr>
      <vt:lpstr>Lesson 4: How much did the Normans change Kent?</vt:lpstr>
      <vt:lpstr>PowerPoint Presentation</vt:lpstr>
      <vt:lpstr>PowerPoint Presentation</vt:lpstr>
      <vt:lpstr>PowerPoint Presentation</vt:lpstr>
      <vt:lpstr>Lesson 5: Why did King John attack Rochester?</vt:lpstr>
      <vt:lpstr> STARTER:  </vt:lpstr>
      <vt:lpstr>PowerPoint Presentation</vt:lpstr>
      <vt:lpstr>5 Minute Activity</vt:lpstr>
      <vt:lpstr>PowerPoint Presentation</vt:lpstr>
      <vt:lpstr>PowerPoint Presentation</vt:lpstr>
      <vt:lpstr>How similar was your drawing or account of what happened?  Extension: How useful is this picture to a historian about the Siege of Rochester?</vt:lpstr>
      <vt:lpstr>Plenary</vt:lpstr>
      <vt:lpstr>Lesson 6: Why were Kentish peasants revolting?</vt:lpstr>
      <vt:lpstr>STARTER: What happened in 1381?</vt:lpstr>
      <vt:lpstr>Causes of the Peasants’ Revolt</vt:lpstr>
      <vt:lpstr>Activity: How did it affect Kent?</vt:lpstr>
      <vt:lpstr>Plenary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Kent</dc:title>
  <dc:creator>Sarah Martin</dc:creator>
  <cp:lastModifiedBy>Marion Green</cp:lastModifiedBy>
  <cp:revision>151</cp:revision>
  <cp:lastPrinted>2019-07-17T14:08:26Z</cp:lastPrinted>
  <dcterms:created xsi:type="dcterms:W3CDTF">2019-06-10T12:04:57Z</dcterms:created>
  <dcterms:modified xsi:type="dcterms:W3CDTF">2019-10-06T11:49:35Z</dcterms:modified>
</cp:coreProperties>
</file>